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58" r:id="rId4"/>
    <p:sldId id="259" r:id="rId5"/>
    <p:sldId id="261" r:id="rId6"/>
    <p:sldId id="262" r:id="rId7"/>
    <p:sldId id="263" r:id="rId8"/>
    <p:sldId id="278" r:id="rId9"/>
    <p:sldId id="280" r:id="rId10"/>
    <p:sldId id="282" r:id="rId11"/>
    <p:sldId id="283" r:id="rId12"/>
    <p:sldId id="284" r:id="rId13"/>
    <p:sldId id="309" r:id="rId14"/>
    <p:sldId id="264" r:id="rId15"/>
    <p:sldId id="297" r:id="rId16"/>
    <p:sldId id="303" r:id="rId17"/>
    <p:sldId id="304" r:id="rId18"/>
    <p:sldId id="315" r:id="rId19"/>
    <p:sldId id="316" r:id="rId20"/>
    <p:sldId id="302" r:id="rId21"/>
    <p:sldId id="274" r:id="rId22"/>
    <p:sldId id="312" r:id="rId23"/>
    <p:sldId id="276" r:id="rId24"/>
    <p:sldId id="275" r:id="rId25"/>
    <p:sldId id="273" r:id="rId26"/>
    <p:sldId id="285" r:id="rId27"/>
    <p:sldId id="287" r:id="rId28"/>
    <p:sldId id="288" r:id="rId29"/>
    <p:sldId id="311" r:id="rId30"/>
    <p:sldId id="286" r:id="rId31"/>
    <p:sldId id="289" r:id="rId32"/>
    <p:sldId id="290" r:id="rId33"/>
    <p:sldId id="299" r:id="rId34"/>
    <p:sldId id="300" r:id="rId35"/>
    <p:sldId id="318" r:id="rId36"/>
    <p:sldId id="308" r:id="rId37"/>
    <p:sldId id="30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0" userDrawn="1">
          <p15:clr>
            <a:srgbClr val="A4A3A4"/>
          </p15:clr>
        </p15:guide>
        <p15:guide id="3" orient="horz" pos="1003" userDrawn="1">
          <p15:clr>
            <a:srgbClr val="A4A3A4"/>
          </p15:clr>
        </p15:guide>
        <p15:guide id="4" orient="horz" pos="2795" userDrawn="1">
          <p15:clr>
            <a:srgbClr val="A4A3A4"/>
          </p15:clr>
        </p15:guide>
        <p15:guide id="5" orient="horz" pos="1525" userDrawn="1">
          <p15:clr>
            <a:srgbClr val="A4A3A4"/>
          </p15:clr>
        </p15:guide>
        <p15:guide id="6" pos="5880" userDrawn="1">
          <p15:clr>
            <a:srgbClr val="A4A3A4"/>
          </p15:clr>
        </p15:guide>
        <p15:guide id="7" orient="horz" pos="912" userDrawn="1">
          <p15:clr>
            <a:srgbClr val="A4A3A4"/>
          </p15:clr>
        </p15:guide>
        <p15:guide id="8" orient="horz" pos="18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E1"/>
    <a:srgbClr val="2D4558"/>
    <a:srgbClr val="6C958E"/>
    <a:srgbClr val="BC8644"/>
    <a:srgbClr val="9C6F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770" autoAdjust="0"/>
  </p:normalViewPr>
  <p:slideViewPr>
    <p:cSldViewPr snapToGrid="0" showGuides="1">
      <p:cViewPr varScale="1">
        <p:scale>
          <a:sx n="84" d="100"/>
          <a:sy n="84" d="100"/>
        </p:scale>
        <p:origin x="1572" y="90"/>
      </p:cViewPr>
      <p:guideLst>
        <p:guide orient="horz" pos="1979"/>
        <p:guide pos="3840"/>
        <p:guide orient="horz" pos="1003"/>
        <p:guide orient="horz" pos="2795"/>
        <p:guide orient="horz" pos="1525"/>
        <p:guide pos="5880"/>
        <p:guide orient="horz" pos="912"/>
        <p:guide orient="horz" pos="1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FC009-AB4E-47FA-916B-97CDC0FDFA72}" type="datetimeFigureOut">
              <a:rPr lang="en-CA" smtClean="0"/>
              <a:t>2018-05-30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D0D38-E14B-4257-81D6-E1D7109B21D0}" type="slidenum">
              <a:rPr lang="en-CA" smtClean="0"/>
              <a:t>‹#›</a:t>
            </a:fld>
            <a:endParaRPr lang="en-CA"/>
          </a:p>
        </p:txBody>
      </p:sp>
    </p:spTree>
    <p:extLst>
      <p:ext uri="{BB962C8B-B14F-4D97-AF65-F5344CB8AC3E}">
        <p14:creationId xmlns:p14="http://schemas.microsoft.com/office/powerpoint/2010/main" val="424771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[Hi, I’m Nick]. Thanks for coming to this talk where I’ll be presenting some of my Master’s research; which looks at automating developer workflows with conversational assistants.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t>This work was done in collaboration with Thomas Fritz and Reid Holmes.</a:t>
            </a:r>
            <a:endParaRPr lang="en-CA" dirty="0"/>
          </a:p>
        </p:txBody>
      </p:sp>
      <p:sp>
        <p:nvSpPr>
          <p:cNvPr id="4" name="Slide Number Placeholder 3"/>
          <p:cNvSpPr>
            <a:spLocks noGrp="1"/>
          </p:cNvSpPr>
          <p:nvPr>
            <p:ph type="sldNum" sz="quarter" idx="10"/>
          </p:nvPr>
        </p:nvSpPr>
        <p:spPr/>
        <p:txBody>
          <a:bodyPr/>
          <a:lstStyle/>
          <a:p>
            <a:fld id="{028D0D38-E14B-4257-81D6-E1D7109B21D0}" type="slidenum">
              <a:rPr lang="en-CA" smtClean="0"/>
              <a:t>1</a:t>
            </a:fld>
            <a:endParaRPr lang="en-CA"/>
          </a:p>
        </p:txBody>
      </p:sp>
    </p:spTree>
    <p:extLst>
      <p:ext uri="{BB962C8B-B14F-4D97-AF65-F5344CB8AC3E}">
        <p14:creationId xmlns:p14="http://schemas.microsoft.com/office/powerpoint/2010/main" val="3394578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#Browser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#GitHub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 PR (branch name)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#Assign reviewer</a:t>
            </a:r>
          </a:p>
        </p:txBody>
      </p:sp>
      <p:sp>
        <p:nvSpPr>
          <p:cNvPr id="4" name="Slide Number Placeholder 3"/>
          <p:cNvSpPr>
            <a:spLocks noGrp="1"/>
          </p:cNvSpPr>
          <p:nvPr>
            <p:ph type="sldNum" sz="quarter" idx="10"/>
          </p:nvPr>
        </p:nvSpPr>
        <p:spPr/>
        <p:txBody>
          <a:bodyPr/>
          <a:lstStyle/>
          <a:p>
            <a:fld id="{028D0D38-E14B-4257-81D6-E1D7109B21D0}" type="slidenum">
              <a:rPr lang="en-CA" smtClean="0"/>
              <a:t>10</a:t>
            </a:fld>
            <a:endParaRPr lang="en-CA"/>
          </a:p>
        </p:txBody>
      </p:sp>
    </p:spTree>
    <p:extLst>
      <p:ext uri="{BB962C8B-B14F-4D97-AF65-F5344CB8AC3E}">
        <p14:creationId xmlns:p14="http://schemas.microsoft.com/office/powerpoint/2010/main" val="37350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you’ll need to navigate to your issue tracker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 a comment linking the issue to the PR (using the PR id from previous step)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 that was a quite tedious. Sorry. But it really is what developers have to do. And notice that even after we finished fixing the bug, there were still several bookkeeping steps that we had to complete before actually being finished. </a:t>
            </a:r>
          </a:p>
        </p:txBody>
      </p:sp>
      <p:sp>
        <p:nvSpPr>
          <p:cNvPr id="4" name="Slide Number Placeholder 3"/>
          <p:cNvSpPr>
            <a:spLocks noGrp="1"/>
          </p:cNvSpPr>
          <p:nvPr>
            <p:ph type="sldNum" sz="quarter" idx="10"/>
          </p:nvPr>
        </p:nvSpPr>
        <p:spPr/>
        <p:txBody>
          <a:bodyPr/>
          <a:lstStyle/>
          <a:p>
            <a:fld id="{028D0D38-E14B-4257-81D6-E1D7109B21D0}" type="slidenum">
              <a:rPr lang="en-CA" smtClean="0"/>
              <a:t>11</a:t>
            </a:fld>
            <a:endParaRPr lang="en-CA"/>
          </a:p>
        </p:txBody>
      </p:sp>
    </p:spTree>
    <p:extLst>
      <p:ext uri="{BB962C8B-B14F-4D97-AF65-F5344CB8AC3E}">
        <p14:creationId xmlns:p14="http://schemas.microsoft.com/office/powerpoint/2010/main" val="157365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even in this small, relatively easy example there was a lot going on:</a:t>
            </a:r>
          </a:p>
          <a:p>
            <a:pPr marL="171450" indent="-171450">
              <a:buFont typeface="Arial" panose="020B0604020202020204" pitchFamily="34" charset="0"/>
              <a:buChar char="•"/>
            </a:pPr>
            <a:r>
              <a:rPr lang="en-US" dirty="0"/>
              <a:t>You needed to switch # 5 times between # 3 applications: # your browser, # your terminal, and # your IDE, and</a:t>
            </a:r>
          </a:p>
          <a:p>
            <a:pPr marL="171450" indent="-171450">
              <a:buFont typeface="Arial" panose="020B0604020202020204" pitchFamily="34" charset="0"/>
              <a:buChar char="•"/>
            </a:pPr>
            <a:r>
              <a:rPr lang="en-US" dirty="0"/>
              <a:t>Within those applications, you needed to use # 3 different tools to invoke #11 actions</a:t>
            </a:r>
          </a:p>
          <a:p>
            <a:pPr marL="171450" indent="-171450">
              <a:buFont typeface="Arial" panose="020B0604020202020204" pitchFamily="34" charset="0"/>
              <a:buChar char="•"/>
            </a:pPr>
            <a:r>
              <a:rPr lang="en-US" dirty="0"/>
              <a:t>Requiring you to accurately remember # 5 pieces of contextual information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By looking at these workflows in detail, we can see how cognitively demanding and potentially error-prone these manual interactions can be. And…</a:t>
            </a:r>
          </a:p>
        </p:txBody>
      </p:sp>
      <p:sp>
        <p:nvSpPr>
          <p:cNvPr id="4" name="Slide Number Placeholder 3"/>
          <p:cNvSpPr>
            <a:spLocks noGrp="1"/>
          </p:cNvSpPr>
          <p:nvPr>
            <p:ph type="sldNum" sz="quarter" idx="10"/>
          </p:nvPr>
        </p:nvSpPr>
        <p:spPr/>
        <p:txBody>
          <a:bodyPr/>
          <a:lstStyle/>
          <a:p>
            <a:fld id="{028D0D38-E14B-4257-81D6-E1D7109B21D0}" type="slidenum">
              <a:rPr lang="en-CA" smtClean="0"/>
              <a:t>12</a:t>
            </a:fld>
            <a:endParaRPr lang="en-CA"/>
          </a:p>
        </p:txBody>
      </p:sp>
    </p:spTree>
    <p:extLst>
      <p:ext uri="{BB962C8B-B14F-4D97-AF65-F5344CB8AC3E}">
        <p14:creationId xmlns:p14="http://schemas.microsoft.com/office/powerpoint/2010/main" val="289102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WAY more tools and workflows out there. When we talked with industrial developers, they mentioned several other workflows they either had to do manually or had to explicitly automate themselves.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Getting IP address of deployed AWS containers,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Trying to figure out who owns a file using version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developers also mentioned that, while he thought using static analysis tools would improve his team’s code, the tools were just too complicated to be integrated effectively into his team’s manual workflows.</a:t>
            </a:r>
          </a:p>
          <a:p>
            <a:pPr marL="0" indent="0">
              <a:buFont typeface="Arial" panose="020B0604020202020204" pitchFamily="34" charset="0"/>
              <a:buNone/>
            </a:pPr>
            <a:r>
              <a:rPr lang="en-US" dirty="0"/>
              <a:t>These are all nice examples of where an automated assistant could help developers be more productive. So let’s see what that assistant might look like…</a:t>
            </a:r>
          </a:p>
        </p:txBody>
      </p:sp>
      <p:sp>
        <p:nvSpPr>
          <p:cNvPr id="4" name="Slide Number Placeholder 3"/>
          <p:cNvSpPr>
            <a:spLocks noGrp="1"/>
          </p:cNvSpPr>
          <p:nvPr>
            <p:ph type="sldNum" sz="quarter" idx="10"/>
          </p:nvPr>
        </p:nvSpPr>
        <p:spPr/>
        <p:txBody>
          <a:bodyPr/>
          <a:lstStyle/>
          <a:p>
            <a:fld id="{028D0D38-E14B-4257-81D6-E1D7109B21D0}" type="slidenum">
              <a:rPr lang="en-CA" smtClean="0"/>
              <a:t>13</a:t>
            </a:fld>
            <a:endParaRPr lang="en-CA"/>
          </a:p>
        </p:txBody>
      </p:sp>
    </p:spTree>
    <p:extLst>
      <p:ext uri="{BB962C8B-B14F-4D97-AF65-F5344CB8AC3E}">
        <p14:creationId xmlns:p14="http://schemas.microsoft.com/office/powerpoint/2010/main" val="418654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We’ll do the same bug fix workflow as before, but this time using an automated assistant we developed called </a:t>
            </a:r>
            <a:r>
              <a:rPr lang="en-CA" dirty="0" err="1"/>
              <a:t>Devy</a:t>
            </a:r>
            <a:r>
              <a:rPr lang="en-CA" dirty="0"/>
              <a:t>.</a:t>
            </a:r>
          </a:p>
        </p:txBody>
      </p:sp>
      <p:sp>
        <p:nvSpPr>
          <p:cNvPr id="4" name="Slide Number Placeholder 3"/>
          <p:cNvSpPr>
            <a:spLocks noGrp="1"/>
          </p:cNvSpPr>
          <p:nvPr>
            <p:ph type="sldNum" sz="quarter" idx="10"/>
          </p:nvPr>
        </p:nvSpPr>
        <p:spPr/>
        <p:txBody>
          <a:bodyPr/>
          <a:lstStyle/>
          <a:p>
            <a:fld id="{028D0D38-E14B-4257-81D6-E1D7109B21D0}" type="slidenum">
              <a:rPr lang="en-CA" smtClean="0"/>
              <a:t>14</a:t>
            </a:fld>
            <a:endParaRPr lang="en-CA"/>
          </a:p>
        </p:txBody>
      </p:sp>
    </p:spTree>
    <p:extLst>
      <p:ext uri="{BB962C8B-B14F-4D97-AF65-F5344CB8AC3E}">
        <p14:creationId xmlns:p14="http://schemas.microsoft.com/office/powerpoint/2010/main" val="86281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So you’re still thinking you are ready to start working on your next bug report; but # now you have an automated assistant that can execute workflows for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After you start # </a:t>
            </a:r>
            <a:r>
              <a:rPr lang="en-CA" dirty="0" err="1"/>
              <a:t>Devy’s</a:t>
            </a:r>
            <a:r>
              <a:rPr lang="en-CA" dirty="0"/>
              <a:t> backend on your local computer, you can prepare your environment by simply saying: “Alexa#, tell </a:t>
            </a:r>
            <a:r>
              <a:rPr lang="en-CA" dirty="0" err="1"/>
              <a:t>Devy</a:t>
            </a:r>
            <a:r>
              <a:rPr lang="en-CA" dirty="0"/>
              <a:t> I want to start my next item”#.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Then </a:t>
            </a:r>
            <a:r>
              <a:rPr lang="en-CA" dirty="0" err="1"/>
              <a:t>Devy</a:t>
            </a:r>
            <a:r>
              <a:rPr lang="en-CA" dirty="0"/>
              <a:t> will execute the necessary tools and API calls on your behalf.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dirty="0"/>
              <a:t>&lt;wait&gt;This opens your editor to the current project and displays the description of the bug report so you can begin working immediately # …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Then to share your changes, you can say “Alexa, #tell </a:t>
            </a:r>
            <a:r>
              <a:rPr lang="en-US" b="0" dirty="0" err="1"/>
              <a:t>Devy</a:t>
            </a:r>
            <a:r>
              <a:rPr lang="en-US" b="0" dirty="0"/>
              <a:t> I’m done”. And then it automatically executes the steps as before which you can see in the terminal.</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#&lt;wait&gt;Which creates an empty pull request and then gives you the opportunity to add some comments. If we compare this with manual approach earlier, we see that this is much more direct: when you’re done, you just say “I’m done” and all of the bookkeeping steps are completed automatically by the assistant.</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Now, we’ve simplified the interactions for the demo a bit, but I’ll just note that </a:t>
            </a:r>
            <a:r>
              <a:rPr lang="en-US" b="0" dirty="0" err="1"/>
              <a:t>Devy</a:t>
            </a:r>
            <a:r>
              <a:rPr lang="en-US" b="0" dirty="0"/>
              <a:t> also has the ability to prompt the developer for additional information and then act accordingly.</a:t>
            </a:r>
            <a:endParaRPr lang="en-CA" b="0" dirty="0"/>
          </a:p>
        </p:txBody>
      </p:sp>
      <p:sp>
        <p:nvSpPr>
          <p:cNvPr id="4" name="Slide Number Placeholder 3"/>
          <p:cNvSpPr>
            <a:spLocks noGrp="1"/>
          </p:cNvSpPr>
          <p:nvPr>
            <p:ph type="sldNum" sz="quarter" idx="10"/>
          </p:nvPr>
        </p:nvSpPr>
        <p:spPr/>
        <p:txBody>
          <a:bodyPr/>
          <a:lstStyle/>
          <a:p>
            <a:fld id="{028D0D38-E14B-4257-81D6-E1D7109B21D0}" type="slidenum">
              <a:rPr lang="en-CA" smtClean="0"/>
              <a:t>15</a:t>
            </a:fld>
            <a:endParaRPr lang="en-CA"/>
          </a:p>
        </p:txBody>
      </p:sp>
    </p:spTree>
    <p:extLst>
      <p:ext uri="{BB962C8B-B14F-4D97-AF65-F5344CB8AC3E}">
        <p14:creationId xmlns:p14="http://schemas.microsoft.com/office/powerpoint/2010/main" val="148088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you’ve hopefully gotten a sense of how conversational developer assistants, or CDAs, like </a:t>
            </a:r>
            <a:r>
              <a:rPr lang="en-US" dirty="0" err="1"/>
              <a:t>Devy</a:t>
            </a:r>
            <a:r>
              <a:rPr lang="en-US" dirty="0"/>
              <a:t> can help automate workflows. This raises two research questions #...#.</a:t>
            </a:r>
          </a:p>
          <a:p>
            <a:r>
              <a:rPr lang="en-US" dirty="0"/>
              <a:t>Now, people have already look at supporting developers using context models, natural language interfaces, and even other types of bots; but none have looked at supporting developer workflows using automated assistants. So we developed </a:t>
            </a:r>
            <a:r>
              <a:rPr lang="en-US" dirty="0" err="1"/>
              <a:t>Devy</a:t>
            </a:r>
            <a:r>
              <a:rPr lang="en-US" dirty="0"/>
              <a:t> as a technology probe to help answer our research questions. So let’s just quickly look at how </a:t>
            </a:r>
            <a:r>
              <a:rPr lang="en-US" dirty="0" err="1"/>
              <a:t>Devy</a:t>
            </a:r>
            <a:r>
              <a:rPr lang="en-US" dirty="0"/>
              <a:t> was implemented…</a:t>
            </a:r>
          </a:p>
        </p:txBody>
      </p:sp>
      <p:sp>
        <p:nvSpPr>
          <p:cNvPr id="4" name="Slide Number Placeholder 3"/>
          <p:cNvSpPr>
            <a:spLocks noGrp="1"/>
          </p:cNvSpPr>
          <p:nvPr>
            <p:ph type="sldNum" sz="quarter" idx="10"/>
          </p:nvPr>
        </p:nvSpPr>
        <p:spPr/>
        <p:txBody>
          <a:bodyPr/>
          <a:lstStyle/>
          <a:p>
            <a:fld id="{028D0D38-E14B-4257-81D6-E1D7109B21D0}" type="slidenum">
              <a:rPr lang="en-CA" smtClean="0"/>
              <a:t>16</a:t>
            </a:fld>
            <a:endParaRPr lang="en-CA"/>
          </a:p>
        </p:txBody>
      </p:sp>
    </p:spTree>
    <p:extLst>
      <p:ext uri="{BB962C8B-B14F-4D97-AF65-F5344CB8AC3E}">
        <p14:creationId xmlns:p14="http://schemas.microsoft.com/office/powerpoint/2010/main" val="246543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cs typeface="Calibri"/>
              </a:rPr>
              <a:t>So here is our architecture diagram, and let’s just walk through it quickly.</a:t>
            </a:r>
          </a:p>
          <a:p>
            <a:pPr marL="0" indent="0">
              <a:buFont typeface="+mj-lt"/>
              <a:buNone/>
            </a:pPr>
            <a:r>
              <a:rPr lang="en-US" dirty="0">
                <a:cs typeface="Calibri"/>
              </a:rPr>
              <a:t># An assistant obviously needs some way to interact with the developer. As you saw in the demo, we use voice interaction through an Alexa app called </a:t>
            </a:r>
            <a:r>
              <a:rPr lang="en-US" dirty="0" err="1">
                <a:cs typeface="Calibri"/>
              </a:rPr>
              <a:t>Devy</a:t>
            </a:r>
            <a:r>
              <a:rPr lang="en-US" dirty="0">
                <a:cs typeface="Calibri"/>
              </a:rPr>
              <a:t>, that takes advantage of Amazon’s natural language understanding capabilities. Essentially, we created a set of sample utterances for each task we wanted </a:t>
            </a:r>
            <a:r>
              <a:rPr lang="en-US" dirty="0" err="1">
                <a:cs typeface="Calibri"/>
              </a:rPr>
              <a:t>Devy</a:t>
            </a:r>
            <a:r>
              <a:rPr lang="en-US" dirty="0">
                <a:cs typeface="Calibri"/>
              </a:rPr>
              <a:t> to support and then provided them as training data to Alexa.</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indent="-228600">
              <a:buFont typeface="+mj-lt"/>
              <a:buAutoNum type="arabicPeriod"/>
            </a:pP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fld id="{028D0D38-E14B-4257-81D6-E1D7109B21D0}" type="slidenum">
              <a:rPr lang="en-CA" smtClean="0"/>
              <a:t>17</a:t>
            </a:fld>
            <a:endParaRPr lang="en-CA"/>
          </a:p>
        </p:txBody>
      </p:sp>
    </p:spTree>
    <p:extLst>
      <p:ext uri="{BB962C8B-B14F-4D97-AF65-F5344CB8AC3E}">
        <p14:creationId xmlns:p14="http://schemas.microsoft.com/office/powerpoint/2010/main" val="69665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We also have an agent running on the developer’s computer that keeps track of all of those pieces of information the developer had to remember earlier like the issue number and the branch name.  This context model could also keep track of much more like say test status, build status, deployment configurations, and </a:t>
            </a:r>
            <a:r>
              <a:rPr lang="en-US" dirty="0" err="1"/>
              <a:t>reslly</a:t>
            </a:r>
            <a:r>
              <a:rPr lang="en-US" dirty="0"/>
              <a:t> any other information that needs to be carried across tools.</a:t>
            </a:r>
          </a:p>
          <a:p>
            <a:pPr marL="228600" indent="-228600">
              <a:buFont typeface="+mj-lt"/>
              <a:buAutoNum type="arabicPeriod"/>
            </a:pP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fld id="{028D0D38-E14B-4257-81D6-E1D7109B21D0}" type="slidenum">
              <a:rPr lang="en-CA" smtClean="0"/>
              <a:t>18</a:t>
            </a:fld>
            <a:endParaRPr lang="en-CA"/>
          </a:p>
        </p:txBody>
      </p:sp>
    </p:spTree>
    <p:extLst>
      <p:ext uri="{BB962C8B-B14F-4D97-AF65-F5344CB8AC3E}">
        <p14:creationId xmlns:p14="http://schemas.microsoft.com/office/powerpoint/2010/main" val="673458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cs typeface="Calibri"/>
              </a:rPr>
              <a:t>Finally, there’s a lot of complexity to leverage this contextual information across tools, including tools in the terminal and on the web; and to deal with this in our technology probe, we used a stack-based finite state machine (FSM). This FSM also runs locally on the developer’s computer and is updated by changes in context and by intentions received from the Alexa service during developer interaction.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cs typeface="Calibri"/>
              </a:rPr>
              <a:t>So </a:t>
            </a:r>
            <a:r>
              <a:rPr lang="en-US" dirty="0" err="1">
                <a:cs typeface="Calibri"/>
              </a:rPr>
              <a:t>Devy</a:t>
            </a:r>
            <a:r>
              <a:rPr lang="en-US" dirty="0">
                <a:cs typeface="Calibri"/>
              </a:rPr>
              <a:t> is not just a passive bot, but it actually does execute workflows that help the developer.</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indent="-228600">
              <a:buFont typeface="+mj-lt"/>
              <a:buAutoNum type="arabicPeriod"/>
            </a:pPr>
            <a:endParaRPr lang="en-US" dirty="0">
              <a:cs typeface="Calibri"/>
            </a:endParaRPr>
          </a:p>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10"/>
          </p:nvPr>
        </p:nvSpPr>
        <p:spPr/>
        <p:txBody>
          <a:bodyPr/>
          <a:lstStyle/>
          <a:p>
            <a:fld id="{028D0D38-E14B-4257-81D6-E1D7109B21D0}" type="slidenum">
              <a:rPr lang="en-CA" smtClean="0"/>
              <a:t>19</a:t>
            </a:fld>
            <a:endParaRPr lang="en-CA"/>
          </a:p>
        </p:txBody>
      </p:sp>
    </p:spTree>
    <p:extLst>
      <p:ext uri="{BB962C8B-B14F-4D97-AF65-F5344CB8AC3E}">
        <p14:creationId xmlns:p14="http://schemas.microsoft.com/office/powerpoint/2010/main" val="270150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Let’s start by looking at one common workflow which a developer might use when fixing a bug.</a:t>
            </a:r>
          </a:p>
        </p:txBody>
      </p:sp>
      <p:sp>
        <p:nvSpPr>
          <p:cNvPr id="4" name="Slide Number Placeholder 3"/>
          <p:cNvSpPr>
            <a:spLocks noGrp="1"/>
          </p:cNvSpPr>
          <p:nvPr>
            <p:ph type="sldNum" sz="quarter" idx="10"/>
          </p:nvPr>
        </p:nvSpPr>
        <p:spPr/>
        <p:txBody>
          <a:bodyPr/>
          <a:lstStyle/>
          <a:p>
            <a:fld id="{028D0D38-E14B-4257-81D6-E1D7109B21D0}" type="slidenum">
              <a:rPr lang="en-CA" smtClean="0"/>
              <a:t>2</a:t>
            </a:fld>
            <a:endParaRPr lang="en-CA"/>
          </a:p>
        </p:txBody>
      </p:sp>
    </p:spTree>
    <p:extLst>
      <p:ext uri="{BB962C8B-B14F-4D97-AF65-F5344CB8AC3E}">
        <p14:creationId xmlns:p14="http://schemas.microsoft.com/office/powerpoint/2010/main" val="573448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ltLang="en-US" dirty="0">
                <a:ea typeface="ＭＳ Ｐゴシック" panose="020B0600070205080204" pitchFamily="34" charset="-128"/>
              </a:rPr>
              <a:t>To answer our two research questions, we conducted a mixed-methods study with 21 professional software engineers. To avoid priming the participants, we first had them tell us for which scenarios they thought a voice assistant would be most useful. Then we had them complete three development tasks with our </a:t>
            </a:r>
            <a:r>
              <a:rPr lang="en-US" altLang="en-US" dirty="0" err="1">
                <a:ea typeface="ＭＳ Ｐゴシック" panose="020B0600070205080204" pitchFamily="34" charset="-128"/>
              </a:rPr>
              <a:t>Devy</a:t>
            </a:r>
            <a:r>
              <a:rPr lang="en-US" altLang="en-US" dirty="0">
                <a:ea typeface="ＭＳ Ｐゴシック" panose="020B0600070205080204" pitchFamily="34" charset="-128"/>
              </a:rPr>
              <a:t> technology probe and concluded with a few more questions about their experience.</a:t>
            </a:r>
          </a:p>
        </p:txBody>
      </p:sp>
      <p:sp>
        <p:nvSpPr>
          <p:cNvPr id="4" name="Slide Number Placeholder 3"/>
          <p:cNvSpPr>
            <a:spLocks noGrp="1"/>
          </p:cNvSpPr>
          <p:nvPr>
            <p:ph type="sldNum" sz="quarter" idx="10"/>
          </p:nvPr>
        </p:nvSpPr>
        <p:spPr/>
        <p:txBody>
          <a:bodyPr/>
          <a:lstStyle/>
          <a:p>
            <a:fld id="{028D0D38-E14B-4257-81D6-E1D7109B21D0}" type="slidenum">
              <a:rPr lang="en-CA" smtClean="0"/>
              <a:t>20</a:t>
            </a:fld>
            <a:endParaRPr lang="en-CA"/>
          </a:p>
        </p:txBody>
      </p:sp>
    </p:spTree>
    <p:extLst>
      <p:ext uri="{BB962C8B-B14F-4D97-AF65-F5344CB8AC3E}">
        <p14:creationId xmlns:p14="http://schemas.microsoft.com/office/powerpoint/2010/main" val="3777147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help answer our first research question, we asked the participants to complete 3 basic development tasks, shown on the x-axis:</a:t>
            </a:r>
          </a:p>
          <a:p>
            <a:pPr marL="228600" indent="-228600">
              <a:buFont typeface="+mj-lt"/>
              <a:buAutoNum type="arabicPeriod"/>
            </a:pPr>
            <a:r>
              <a:rPr lang="en-US" dirty="0">
                <a:cs typeface="Calibri"/>
              </a:rPr>
              <a:t>Get the name of the person who “owned” the file, having made the most changes to the file,</a:t>
            </a:r>
          </a:p>
          <a:p>
            <a:pPr marL="228600" indent="-228600">
              <a:buFont typeface="+mj-lt"/>
              <a:buAutoNum type="arabicPeriod"/>
            </a:pPr>
            <a:r>
              <a:rPr lang="en-US" dirty="0">
                <a:cs typeface="Calibri"/>
              </a:rPr>
              <a:t>Get the currently checked-out branch,</a:t>
            </a:r>
          </a:p>
          <a:p>
            <a:pPr marL="228600" indent="-228600">
              <a:buFont typeface="+mj-lt"/>
              <a:buAutoNum type="arabicPeriod"/>
            </a:pPr>
            <a:r>
              <a:rPr lang="en-US" dirty="0">
                <a:cs typeface="Calibri"/>
              </a:rPr>
              <a:t>Submit changes to the version control system</a:t>
            </a:r>
          </a:p>
          <a:p>
            <a:r>
              <a:rPr lang="en-US" dirty="0">
                <a:cs typeface="Calibri"/>
              </a:rPr>
              <a:t>They completed these tasks through voice interaction with </a:t>
            </a:r>
            <a:r>
              <a:rPr lang="en-US" dirty="0" err="1">
                <a:cs typeface="Calibri"/>
              </a:rPr>
              <a:t>Devy</a:t>
            </a:r>
            <a:r>
              <a:rPr lang="en-US" dirty="0">
                <a:cs typeface="Calibri"/>
              </a:rPr>
              <a:t> and…</a:t>
            </a:r>
          </a:p>
        </p:txBody>
      </p:sp>
      <p:sp>
        <p:nvSpPr>
          <p:cNvPr id="4" name="Slide Number Placeholder 3"/>
          <p:cNvSpPr>
            <a:spLocks noGrp="1"/>
          </p:cNvSpPr>
          <p:nvPr>
            <p:ph type="sldNum" sz="quarter" idx="10"/>
          </p:nvPr>
        </p:nvSpPr>
        <p:spPr/>
        <p:txBody>
          <a:bodyPr/>
          <a:lstStyle/>
          <a:p>
            <a:fld id="{028D0D38-E14B-4257-81D6-E1D7109B21D0}" type="slidenum">
              <a:rPr lang="en-CA" smtClean="0"/>
              <a:t>21</a:t>
            </a:fld>
            <a:endParaRPr lang="en-CA"/>
          </a:p>
        </p:txBody>
      </p:sp>
    </p:spTree>
    <p:extLst>
      <p:ext uri="{BB962C8B-B14F-4D97-AF65-F5344CB8AC3E}">
        <p14:creationId xmlns:p14="http://schemas.microsoft.com/office/powerpoint/2010/main" val="1591078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Then we counted the number of attempts it took to complete the task, shown on the y-axis.</a:t>
            </a:r>
          </a:p>
        </p:txBody>
      </p:sp>
      <p:sp>
        <p:nvSpPr>
          <p:cNvPr id="4" name="Slide Number Placeholder 3"/>
          <p:cNvSpPr>
            <a:spLocks noGrp="1"/>
          </p:cNvSpPr>
          <p:nvPr>
            <p:ph type="sldNum" sz="quarter" idx="10"/>
          </p:nvPr>
        </p:nvSpPr>
        <p:spPr/>
        <p:txBody>
          <a:bodyPr/>
          <a:lstStyle/>
          <a:p>
            <a:fld id="{028D0D38-E14B-4257-81D6-E1D7109B21D0}" type="slidenum">
              <a:rPr lang="en-CA" smtClean="0"/>
              <a:t>22</a:t>
            </a:fld>
            <a:endParaRPr lang="en-CA"/>
          </a:p>
        </p:txBody>
      </p:sp>
    </p:spTree>
    <p:extLst>
      <p:ext uri="{BB962C8B-B14F-4D97-AF65-F5344CB8AC3E}">
        <p14:creationId xmlns:p14="http://schemas.microsoft.com/office/powerpoint/2010/main" val="90396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getting the owner of a file, there as some variation in the number of attempts largely due to </a:t>
            </a:r>
            <a:r>
              <a:rPr lang="en-US" dirty="0" err="1">
                <a:cs typeface="Calibri"/>
              </a:rPr>
              <a:t>Devy</a:t>
            </a:r>
            <a:r>
              <a:rPr lang="en-US" dirty="0">
                <a:cs typeface="Calibri"/>
              </a:rPr>
              <a:t> being trained with utterances focusing on file ownership while the task was phrased more around the number of commits made. The outlier was due to a combination of missing one of the two names “Alexa” or “</a:t>
            </a:r>
            <a:r>
              <a:rPr lang="en-US" dirty="0" err="1">
                <a:cs typeface="Calibri"/>
              </a:rPr>
              <a:t>Devy</a:t>
            </a:r>
            <a:r>
              <a:rPr lang="en-US" dirty="0">
                <a:cs typeface="Calibri"/>
              </a:rPr>
              <a:t>” and not invoking the skill with utterance </a:t>
            </a:r>
            <a:r>
              <a:rPr lang="en-US" dirty="0" err="1">
                <a:cs typeface="Calibri"/>
              </a:rPr>
              <a:t>Devy</a:t>
            </a:r>
            <a:r>
              <a:rPr lang="en-US" dirty="0">
                <a:cs typeface="Calibri"/>
              </a:rPr>
              <a:t> understood. Also, for many participants, this was there first time really using a voice assistant.</a:t>
            </a:r>
          </a:p>
          <a:p>
            <a:endParaRPr lang="en-US" dirty="0">
              <a:cs typeface="Calibri"/>
            </a:endParaRPr>
          </a:p>
        </p:txBody>
      </p:sp>
      <p:sp>
        <p:nvSpPr>
          <p:cNvPr id="4" name="Slide Number Placeholder 3"/>
          <p:cNvSpPr>
            <a:spLocks noGrp="1"/>
          </p:cNvSpPr>
          <p:nvPr>
            <p:ph type="sldNum" sz="quarter" idx="10"/>
          </p:nvPr>
        </p:nvSpPr>
        <p:spPr/>
        <p:txBody>
          <a:bodyPr/>
          <a:lstStyle/>
          <a:p>
            <a:fld id="{028D0D38-E14B-4257-81D6-E1D7109B21D0}" type="slidenum">
              <a:rPr lang="en-CA" smtClean="0"/>
              <a:t>23</a:t>
            </a:fld>
            <a:endParaRPr lang="en-CA"/>
          </a:p>
        </p:txBody>
      </p:sp>
    </p:spTree>
    <p:extLst>
      <p:ext uri="{BB962C8B-B14F-4D97-AF65-F5344CB8AC3E}">
        <p14:creationId xmlns:p14="http://schemas.microsoft.com/office/powerpoint/2010/main" val="2533330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second task, getting the currently checked-out branch, was completed faster by most participants. The one participant who took 4 attempts paused between invoking </a:t>
            </a:r>
            <a:r>
              <a:rPr lang="en-US" dirty="0" err="1">
                <a:cs typeface="Calibri"/>
              </a:rPr>
              <a:t>Devy</a:t>
            </a:r>
            <a:r>
              <a:rPr lang="en-US" dirty="0">
                <a:cs typeface="Calibri"/>
              </a:rPr>
              <a:t> and issuing the command; that’s something that would be resolved after spending more time interacting with the device.</a:t>
            </a:r>
          </a:p>
          <a:p>
            <a:endParaRPr lang="en-CA" dirty="0"/>
          </a:p>
        </p:txBody>
      </p:sp>
      <p:sp>
        <p:nvSpPr>
          <p:cNvPr id="4" name="Slide Number Placeholder 3"/>
          <p:cNvSpPr>
            <a:spLocks noGrp="1"/>
          </p:cNvSpPr>
          <p:nvPr>
            <p:ph type="sldNum" sz="quarter" idx="10"/>
          </p:nvPr>
        </p:nvSpPr>
        <p:spPr/>
        <p:txBody>
          <a:bodyPr/>
          <a:lstStyle/>
          <a:p>
            <a:fld id="{028D0D38-E14B-4257-81D6-E1D7109B21D0}" type="slidenum">
              <a:rPr lang="en-CA" smtClean="0"/>
              <a:t>24</a:t>
            </a:fld>
            <a:endParaRPr lang="en-CA"/>
          </a:p>
        </p:txBody>
      </p:sp>
    </p:spTree>
    <p:extLst>
      <p:ext uri="{BB962C8B-B14F-4D97-AF65-F5344CB8AC3E}">
        <p14:creationId xmlns:p14="http://schemas.microsoft.com/office/powerpoint/2010/main" val="1414293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Finally, participants took a median of 2 attempts to complete the final task. In this case, the two attempts are the result of participants using standard git interactions where you first commit and then push. However, some participants took advantage of </a:t>
            </a:r>
            <a:r>
              <a:rPr lang="en-US" dirty="0" err="1">
                <a:cs typeface="Calibri"/>
              </a:rPr>
              <a:t>Devy’s</a:t>
            </a:r>
            <a:r>
              <a:rPr lang="en-US" dirty="0">
                <a:cs typeface="Calibri"/>
              </a:rPr>
              <a:t> automation and said directly: # “Alexa, tell </a:t>
            </a:r>
            <a:r>
              <a:rPr lang="en-US" dirty="0" err="1">
                <a:cs typeface="Calibri"/>
              </a:rPr>
              <a:t>Devy</a:t>
            </a:r>
            <a:r>
              <a:rPr lang="en-US" dirty="0">
                <a:cs typeface="Calibri"/>
              </a:rPr>
              <a:t> to push to GitHub” which caused </a:t>
            </a:r>
            <a:r>
              <a:rPr lang="en-US" dirty="0" err="1">
                <a:cs typeface="Calibri"/>
              </a:rPr>
              <a:t>Devy</a:t>
            </a:r>
            <a:r>
              <a:rPr lang="en-US" dirty="0">
                <a:cs typeface="Calibri"/>
              </a:rPr>
              <a:t> to ask the developer whether they wanted to commit their outstanding changes. This is another example of how </a:t>
            </a:r>
            <a:r>
              <a:rPr lang="en-US" dirty="0" err="1">
                <a:cs typeface="Calibri"/>
              </a:rPr>
              <a:t>Devy</a:t>
            </a:r>
            <a:r>
              <a:rPr lang="en-US" dirty="0">
                <a:cs typeface="Calibri"/>
              </a:rPr>
              <a:t> can reduce cognitive overhead by letting the developer intentionally NOT think about the individual actions required to complete the workflow.</a:t>
            </a:r>
          </a:p>
          <a:p>
            <a:endParaRPr lang="en-US" dirty="0">
              <a:cs typeface="Calibri"/>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cs typeface="Calibri"/>
              </a:rPr>
              <a:t>One interesting observation that came out of this experiment was, at the start participants we very verbose when giving their commands (for instance, including the name of the currently opened file), but as the session progressed, participants spoke more naturally by saying “this” in place of the file name. Also, one participant noticed the automatic context tracking and commented: # “</a:t>
            </a:r>
            <a:r>
              <a:rPr lang="en-CA" sz="1200" dirty="0"/>
              <a:t>I was just thinking it knows the context about what I’m talking about. That’s kind of cool.</a:t>
            </a:r>
            <a:r>
              <a:rPr lang="en-US" dirty="0">
                <a:cs typeface="Calibri"/>
              </a:rPr>
              <a:t>”</a:t>
            </a:r>
          </a:p>
        </p:txBody>
      </p:sp>
      <p:sp>
        <p:nvSpPr>
          <p:cNvPr id="4" name="Slide Number Placeholder 3"/>
          <p:cNvSpPr>
            <a:spLocks noGrp="1"/>
          </p:cNvSpPr>
          <p:nvPr>
            <p:ph type="sldNum" sz="quarter" idx="10"/>
          </p:nvPr>
        </p:nvSpPr>
        <p:spPr/>
        <p:txBody>
          <a:bodyPr/>
          <a:lstStyle/>
          <a:p>
            <a:fld id="{028D0D38-E14B-4257-81D6-E1D7109B21D0}" type="slidenum">
              <a:rPr lang="en-CA" smtClean="0"/>
              <a:t>25</a:t>
            </a:fld>
            <a:endParaRPr lang="en-CA"/>
          </a:p>
        </p:txBody>
      </p:sp>
    </p:spTree>
    <p:extLst>
      <p:ext uri="{BB962C8B-B14F-4D97-AF65-F5344CB8AC3E}">
        <p14:creationId xmlns:p14="http://schemas.microsoft.com/office/powerpoint/2010/main" val="40346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I’ll discuss some of the benefits and use cases we identified through open coding the interview transcripts.</a:t>
            </a:r>
          </a:p>
          <a:p>
            <a:endParaRPr lang="en-CA" dirty="0"/>
          </a:p>
          <a:p>
            <a:r>
              <a:rPr lang="en-CA" dirty="0"/>
              <a:t>&lt;switches&gt;Participants generally agreed that reducing both task switches and application switches would help developers avoid # “losing concentration on the things they’re looking at” especially since they # “can have a ton of consoles open and switching between them can be really confusing”.</a:t>
            </a:r>
            <a:endParaRPr lang="en-US" dirty="0">
              <a:cs typeface="Calibri"/>
            </a:endParaRPr>
          </a:p>
          <a:p>
            <a:endParaRPr lang="en-CA" dirty="0"/>
          </a:p>
        </p:txBody>
      </p:sp>
      <p:sp>
        <p:nvSpPr>
          <p:cNvPr id="4" name="Slide Number Placeholder 3"/>
          <p:cNvSpPr>
            <a:spLocks noGrp="1"/>
          </p:cNvSpPr>
          <p:nvPr>
            <p:ph type="sldNum" sz="quarter" idx="10"/>
          </p:nvPr>
        </p:nvSpPr>
        <p:spPr/>
        <p:txBody>
          <a:bodyPr/>
          <a:lstStyle/>
          <a:p>
            <a:fld id="{028D0D38-E14B-4257-81D6-E1D7109B21D0}" type="slidenum">
              <a:rPr lang="en-CA" smtClean="0"/>
              <a:t>26</a:t>
            </a:fld>
            <a:endParaRPr lang="en-CA"/>
          </a:p>
        </p:txBody>
      </p:sp>
    </p:spTree>
    <p:extLst>
      <p:ext uri="{BB962C8B-B14F-4D97-AF65-F5344CB8AC3E}">
        <p14:creationId xmlns:p14="http://schemas.microsoft.com/office/powerpoint/2010/main" val="356206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&lt;mapping&gt;Several participants appreciated being able to express their # “high-level tasks with a brief command rather than having to break them down into a sequence of commands” manually.</a:t>
            </a:r>
          </a:p>
        </p:txBody>
      </p:sp>
      <p:sp>
        <p:nvSpPr>
          <p:cNvPr id="4" name="Slide Number Placeholder 3"/>
          <p:cNvSpPr>
            <a:spLocks noGrp="1"/>
          </p:cNvSpPr>
          <p:nvPr>
            <p:ph type="sldNum" sz="quarter" idx="10"/>
          </p:nvPr>
        </p:nvSpPr>
        <p:spPr/>
        <p:txBody>
          <a:bodyPr/>
          <a:lstStyle/>
          <a:p>
            <a:fld id="{028D0D38-E14B-4257-81D6-E1D7109B21D0}" type="slidenum">
              <a:rPr lang="en-CA" smtClean="0"/>
              <a:t>27</a:t>
            </a:fld>
            <a:endParaRPr lang="en-CA"/>
          </a:p>
        </p:txBody>
      </p:sp>
    </p:spTree>
    <p:extLst>
      <p:ext uri="{BB962C8B-B14F-4D97-AF65-F5344CB8AC3E}">
        <p14:creationId xmlns:p14="http://schemas.microsoft.com/office/powerpoint/2010/main" val="2798334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dirty="0"/>
              <a:t>&lt;memorization&gt;And participants thought that conversational assistants could help reduce the need for memorization especially for tasks developers #“do often enough to want a better interface but seldom enough that they can’t remember all the buttons” or where developers need to specify all those # “crazy flags that need to be remembered every single time”.</a:t>
            </a:r>
          </a:p>
        </p:txBody>
      </p:sp>
      <p:sp>
        <p:nvSpPr>
          <p:cNvPr id="4" name="Slide Number Placeholder 3"/>
          <p:cNvSpPr>
            <a:spLocks noGrp="1"/>
          </p:cNvSpPr>
          <p:nvPr>
            <p:ph type="sldNum" sz="quarter" idx="10"/>
          </p:nvPr>
        </p:nvSpPr>
        <p:spPr/>
        <p:txBody>
          <a:bodyPr/>
          <a:lstStyle/>
          <a:p>
            <a:fld id="{028D0D38-E14B-4257-81D6-E1D7109B21D0}" type="slidenum">
              <a:rPr lang="en-CA" smtClean="0"/>
              <a:t>28</a:t>
            </a:fld>
            <a:endParaRPr lang="en-CA"/>
          </a:p>
        </p:txBody>
      </p:sp>
    </p:spTree>
    <p:extLst>
      <p:ext uri="{BB962C8B-B14F-4D97-AF65-F5344CB8AC3E}">
        <p14:creationId xmlns:p14="http://schemas.microsoft.com/office/powerpoint/2010/main" val="856848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&lt;manage tasks&gt; We had one participant who thought </a:t>
            </a:r>
            <a:r>
              <a:rPr lang="en-US" dirty="0" err="1">
                <a:cs typeface="Calibri"/>
              </a:rPr>
              <a:t>Devy</a:t>
            </a:r>
            <a:r>
              <a:rPr lang="en-US" dirty="0">
                <a:cs typeface="Calibri"/>
              </a:rPr>
              <a:t> would be a great way to maintain team awareness and manage multiple tasks when working from home. The story was something like:</a:t>
            </a:r>
          </a:p>
          <a:p>
            <a:pPr marL="171450" indent="-171450">
              <a:buFont typeface="Arial" panose="020B0604020202020204" pitchFamily="34" charset="0"/>
              <a:buChar char="•"/>
            </a:pPr>
            <a:r>
              <a:rPr lang="en-US" dirty="0">
                <a:cs typeface="Calibri"/>
              </a:rPr>
              <a:t>PR waiting for approval</a:t>
            </a:r>
          </a:p>
          <a:p>
            <a:pPr marL="171450" indent="-171450">
              <a:buFont typeface="Arial" panose="020B0604020202020204" pitchFamily="34" charset="0"/>
              <a:buChar char="•"/>
            </a:pPr>
            <a:r>
              <a:rPr lang="en-US" dirty="0">
                <a:cs typeface="Calibri"/>
              </a:rPr>
              <a:t>Nothing else to do so I’m going to make lunch</a:t>
            </a:r>
          </a:p>
          <a:p>
            <a:pPr marL="171450" indent="-171450">
              <a:buFont typeface="Arial" panose="020B0604020202020204" pitchFamily="34" charset="0"/>
              <a:buChar char="•"/>
            </a:pPr>
            <a:r>
              <a:rPr lang="en-US" dirty="0">
                <a:cs typeface="Calibri"/>
              </a:rPr>
              <a:t>I could be cooking and just ask </a:t>
            </a:r>
            <a:r>
              <a:rPr lang="en-US" dirty="0" err="1">
                <a:cs typeface="Calibri"/>
              </a:rPr>
              <a:t>Devy</a:t>
            </a:r>
            <a:r>
              <a:rPr lang="en-US" dirty="0">
                <a:cs typeface="Calibri"/>
              </a:rPr>
              <a:t>: “has it been approved yet?”</a:t>
            </a:r>
          </a:p>
          <a:p>
            <a:pPr marL="171450" indent="-171450">
              <a:buFont typeface="Arial" panose="020B0604020202020204" pitchFamily="34" charset="0"/>
              <a:buChar char="•"/>
            </a:pPr>
            <a:r>
              <a:rPr lang="en-US" dirty="0">
                <a:cs typeface="Calibri"/>
              </a:rPr>
              <a:t>If it has then merge it before someone else gets their stuff in there</a:t>
            </a:r>
          </a:p>
          <a:p>
            <a:pPr marL="171450" indent="-171450">
              <a:buFont typeface="Arial" panose="020B0604020202020204" pitchFamily="34" charset="0"/>
              <a:buChar char="•"/>
            </a:pPr>
            <a:endParaRPr lang="en-US" dirty="0">
              <a:cs typeface="Calibri"/>
            </a:endParaRPr>
          </a:p>
          <a:p>
            <a:pPr marL="0" indent="0">
              <a:buFont typeface="Arial" panose="020B0604020202020204" pitchFamily="34" charset="0"/>
              <a:buNone/>
            </a:pPr>
            <a:r>
              <a:rPr lang="en-US" dirty="0">
                <a:cs typeface="Calibri"/>
              </a:rPr>
              <a:t>And participants had a couple of other suggestions for how </a:t>
            </a:r>
            <a:r>
              <a:rPr lang="en-US" dirty="0" err="1">
                <a:cs typeface="Calibri"/>
              </a:rPr>
              <a:t>Devy</a:t>
            </a:r>
            <a:r>
              <a:rPr lang="en-US" dirty="0">
                <a:cs typeface="Calibri"/>
              </a:rPr>
              <a:t> could help manage multiple tasks. For instance, setting reminders about other approaches to try while coding; or kicking off background processes like a build system without having to switch away from your current task and incurring the cost of the context switch.</a:t>
            </a:r>
            <a:endParaRPr lang="en-CA" dirty="0"/>
          </a:p>
        </p:txBody>
      </p:sp>
      <p:sp>
        <p:nvSpPr>
          <p:cNvPr id="4" name="Slide Number Placeholder 3"/>
          <p:cNvSpPr>
            <a:spLocks noGrp="1"/>
          </p:cNvSpPr>
          <p:nvPr>
            <p:ph type="sldNum" sz="quarter" idx="10"/>
          </p:nvPr>
        </p:nvSpPr>
        <p:spPr/>
        <p:txBody>
          <a:bodyPr/>
          <a:lstStyle/>
          <a:p>
            <a:fld id="{028D0D38-E14B-4257-81D6-E1D7109B21D0}" type="slidenum">
              <a:rPr lang="en-CA" smtClean="0"/>
              <a:t>29</a:t>
            </a:fld>
            <a:endParaRPr lang="en-CA"/>
          </a:p>
        </p:txBody>
      </p:sp>
    </p:spTree>
    <p:extLst>
      <p:ext uri="{BB962C8B-B14F-4D97-AF65-F5344CB8AC3E}">
        <p14:creationId xmlns:p14="http://schemas.microsoft.com/office/powerpoint/2010/main" val="154889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So here we have a developer who’s thinking “I’m ready to start working on my next bug”. Now, let’s imagine you are the developer and look at what actions you would need to do to actually start working on the bug.</a:t>
            </a:r>
          </a:p>
        </p:txBody>
      </p:sp>
      <p:sp>
        <p:nvSpPr>
          <p:cNvPr id="4" name="Slide Number Placeholder 3"/>
          <p:cNvSpPr>
            <a:spLocks noGrp="1"/>
          </p:cNvSpPr>
          <p:nvPr>
            <p:ph type="sldNum" sz="quarter" idx="10"/>
          </p:nvPr>
        </p:nvSpPr>
        <p:spPr/>
        <p:txBody>
          <a:bodyPr/>
          <a:lstStyle/>
          <a:p>
            <a:fld id="{028D0D38-E14B-4257-81D6-E1D7109B21D0}" type="slidenum">
              <a:rPr lang="en-CA" smtClean="0"/>
              <a:t>3</a:t>
            </a:fld>
            <a:endParaRPr lang="en-CA"/>
          </a:p>
        </p:txBody>
      </p:sp>
    </p:spTree>
    <p:extLst>
      <p:ext uri="{BB962C8B-B14F-4D97-AF65-F5344CB8AC3E}">
        <p14:creationId xmlns:p14="http://schemas.microsoft.com/office/powerpoint/2010/main" val="3579973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There were of course some challenges with CDAs which leads to some interesting future work. So, I’ll talk briefly about the first three.</a:t>
            </a:r>
          </a:p>
          <a:p>
            <a:pPr marL="0" indent="0">
              <a:buFontTx/>
              <a:buNone/>
            </a:pPr>
            <a:endParaRPr lang="en-US" dirty="0"/>
          </a:p>
          <a:p>
            <a:pPr marL="0" indent="0">
              <a:buFontTx/>
              <a:buNone/>
            </a:pPr>
            <a:r>
              <a:rPr lang="en-US" dirty="0"/>
              <a:t>&lt;voice&gt;In regards to the voice interface, all participants expressed negative sentiments; with one participant noting that &lt;click&gt; it would be a “little chaotic” in open office environments. However, some participants suggested that the voice interface could be useful and appropriate when working from home as we heard in that story. We are working to address this issue in office spaces by extending </a:t>
            </a:r>
            <a:r>
              <a:rPr lang="en-US" dirty="0" err="1"/>
              <a:t>Devy</a:t>
            </a:r>
            <a:r>
              <a:rPr lang="en-US" dirty="0"/>
              <a:t> to support a text-based interface.</a:t>
            </a:r>
          </a:p>
          <a:p>
            <a:pPr marL="0" indent="0">
              <a:buFontTx/>
              <a:buNone/>
            </a:pPr>
            <a:endParaRPr lang="en-US" dirty="0"/>
          </a:p>
        </p:txBody>
      </p:sp>
      <p:sp>
        <p:nvSpPr>
          <p:cNvPr id="4" name="Slide Number Placeholder 3"/>
          <p:cNvSpPr>
            <a:spLocks noGrp="1"/>
          </p:cNvSpPr>
          <p:nvPr>
            <p:ph type="sldNum" sz="quarter" idx="10"/>
          </p:nvPr>
        </p:nvSpPr>
        <p:spPr/>
        <p:txBody>
          <a:bodyPr/>
          <a:lstStyle/>
          <a:p>
            <a:fld id="{028D0D38-E14B-4257-81D6-E1D7109B21D0}" type="slidenum">
              <a:rPr lang="en-CA" smtClean="0"/>
              <a:t>30</a:t>
            </a:fld>
            <a:endParaRPr lang="en-CA"/>
          </a:p>
        </p:txBody>
      </p:sp>
    </p:spTree>
    <p:extLst>
      <p:ext uri="{BB962C8B-B14F-4D97-AF65-F5344CB8AC3E}">
        <p14:creationId xmlns:p14="http://schemas.microsoft.com/office/powerpoint/2010/main" val="393963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&lt;transparency&gt;Developers have to trust the CDA to do the right thing on their behalf. With only a voice interface, many of the steps are executed automatically based on typical behavior. One possible solution to increase transparency would be to display the commands that will be executed to the developer so that they # “know exactly what </a:t>
            </a:r>
            <a:r>
              <a:rPr lang="en-US" dirty="0" err="1"/>
              <a:t>Devy</a:t>
            </a:r>
            <a:r>
              <a:rPr lang="en-US" dirty="0"/>
              <a:t> is doing” and could then adjust the actions as necessary. This could also be one mechanism for </a:t>
            </a:r>
            <a:r>
              <a:rPr lang="en-US" dirty="0" err="1"/>
              <a:t>Devy</a:t>
            </a:r>
            <a:r>
              <a:rPr lang="en-US" dirty="0"/>
              <a:t> to become customized…</a:t>
            </a:r>
          </a:p>
        </p:txBody>
      </p:sp>
      <p:sp>
        <p:nvSpPr>
          <p:cNvPr id="4" name="Slide Number Placeholder 3"/>
          <p:cNvSpPr>
            <a:spLocks noGrp="1"/>
          </p:cNvSpPr>
          <p:nvPr>
            <p:ph type="sldNum" sz="quarter" idx="10"/>
          </p:nvPr>
        </p:nvSpPr>
        <p:spPr/>
        <p:txBody>
          <a:bodyPr/>
          <a:lstStyle/>
          <a:p>
            <a:fld id="{028D0D38-E14B-4257-81D6-E1D7109B21D0}" type="slidenum">
              <a:rPr lang="en-CA" smtClean="0"/>
              <a:t>31</a:t>
            </a:fld>
            <a:endParaRPr lang="en-CA"/>
          </a:p>
        </p:txBody>
      </p:sp>
    </p:spTree>
    <p:extLst>
      <p:ext uri="{BB962C8B-B14F-4D97-AF65-F5344CB8AC3E}">
        <p14:creationId xmlns:p14="http://schemas.microsoft.com/office/powerpoint/2010/main" val="2184052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&lt;customization&gt;Since participants thought it would be helpful to have </a:t>
            </a:r>
            <a:r>
              <a:rPr lang="en-US" dirty="0" err="1"/>
              <a:t>Devy</a:t>
            </a:r>
            <a:r>
              <a:rPr lang="en-US" dirty="0"/>
              <a:t> learn and adapt to how people are using it or to be able to explicitly define the steps of a workflow. As we saw in the change task scenario earlier, there can also be team-based customizations that would allow different teams to enforce different processes. </a:t>
            </a:r>
            <a:r>
              <a:rPr lang="en-US" dirty="0" err="1"/>
              <a:t>Devy</a:t>
            </a:r>
            <a:r>
              <a:rPr lang="en-US" dirty="0"/>
              <a:t> could be an ideal platform for team workflows but this would require additional investigation.</a:t>
            </a:r>
          </a:p>
          <a:p>
            <a:endParaRPr lang="en-US" dirty="0"/>
          </a:p>
          <a:p>
            <a:r>
              <a:rPr lang="en-US" dirty="0"/>
              <a:t>More fundamentally though, we want to know:</a:t>
            </a:r>
          </a:p>
          <a:p>
            <a:pPr marL="171450" indent="-171450">
              <a:buFont typeface="Arial" panose="020B0604020202020204" pitchFamily="34" charset="0"/>
              <a:buChar char="•"/>
            </a:pPr>
            <a:r>
              <a:rPr lang="en-US" dirty="0"/>
              <a:t>What workflows are out there,</a:t>
            </a:r>
          </a:p>
          <a:p>
            <a:pPr marL="171450" indent="-171450">
              <a:buFont typeface="Arial" panose="020B0604020202020204" pitchFamily="34" charset="0"/>
              <a:buChar char="•"/>
            </a:pPr>
            <a:r>
              <a:rPr lang="en-US" dirty="0"/>
              <a:t>which ones are most common and</a:t>
            </a:r>
          </a:p>
          <a:p>
            <a:pPr marL="171450" indent="-171450">
              <a:buFont typeface="Arial" panose="020B0604020202020204" pitchFamily="34" charset="0"/>
              <a:buChar char="•"/>
            </a:pPr>
            <a:r>
              <a:rPr lang="en-US" dirty="0"/>
              <a:t>what are their characteristics since this will lead to more robust assistants. </a:t>
            </a:r>
          </a:p>
          <a:p>
            <a:pPr marL="0" indent="0">
              <a:buFont typeface="Arial" panose="020B0604020202020204" pitchFamily="34" charset="0"/>
              <a:buNone/>
            </a:pPr>
            <a:r>
              <a:rPr lang="en-US" dirty="0"/>
              <a:t>However, there are # enough workflows that it’s unlikely that a conversational assistant could ever support them all.</a:t>
            </a:r>
          </a:p>
        </p:txBody>
      </p:sp>
      <p:sp>
        <p:nvSpPr>
          <p:cNvPr id="4" name="Slide Number Placeholder 3"/>
          <p:cNvSpPr>
            <a:spLocks noGrp="1"/>
          </p:cNvSpPr>
          <p:nvPr>
            <p:ph type="sldNum" sz="quarter" idx="10"/>
          </p:nvPr>
        </p:nvSpPr>
        <p:spPr/>
        <p:txBody>
          <a:bodyPr/>
          <a:lstStyle/>
          <a:p>
            <a:fld id="{028D0D38-E14B-4257-81D6-E1D7109B21D0}" type="slidenum">
              <a:rPr lang="en-CA" smtClean="0"/>
              <a:t>32</a:t>
            </a:fld>
            <a:endParaRPr lang="en-CA"/>
          </a:p>
        </p:txBody>
      </p:sp>
    </p:spTree>
    <p:extLst>
      <p:ext uri="{BB962C8B-B14F-4D97-AF65-F5344CB8AC3E}">
        <p14:creationId xmlns:p14="http://schemas.microsoft.com/office/powerpoint/2010/main" val="3603472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manual workflows require developers to maintain a high degree of # contextual awareness which imposes additional # cognitive burdens.</a:t>
            </a:r>
          </a:p>
          <a:p>
            <a:r>
              <a:rPr lang="en-US" dirty="0"/>
              <a:t>Many of </a:t>
            </a:r>
            <a:r>
              <a:rPr lang="en-US"/>
              <a:t>the # workflows </a:t>
            </a:r>
            <a:r>
              <a:rPr lang="en-US" dirty="0"/>
              <a:t>are simply “admin work” to keep systems “in sync” and take time away from tasks that truly require a developer’s expertise.</a:t>
            </a:r>
          </a:p>
          <a:p>
            <a:r>
              <a:rPr lang="en-US" dirty="0"/>
              <a:t>Context-aware conversational developer assistants can reduce the cognitive overhead to developers by tracking context and automating common workflows which can help developers be more productive.</a:t>
            </a:r>
          </a:p>
        </p:txBody>
      </p:sp>
      <p:sp>
        <p:nvSpPr>
          <p:cNvPr id="4" name="Slide Number Placeholder 3"/>
          <p:cNvSpPr>
            <a:spLocks noGrp="1"/>
          </p:cNvSpPr>
          <p:nvPr>
            <p:ph type="sldNum" sz="quarter" idx="10"/>
          </p:nvPr>
        </p:nvSpPr>
        <p:spPr/>
        <p:txBody>
          <a:bodyPr/>
          <a:lstStyle/>
          <a:p>
            <a:fld id="{028D0D38-E14B-4257-81D6-E1D7109B21D0}" type="slidenum">
              <a:rPr lang="en-CA" smtClean="0"/>
              <a:t>33</a:t>
            </a:fld>
            <a:endParaRPr lang="en-CA"/>
          </a:p>
        </p:txBody>
      </p:sp>
    </p:spTree>
    <p:extLst>
      <p:ext uri="{BB962C8B-B14F-4D97-AF65-F5344CB8AC3E}">
        <p14:creationId xmlns:p14="http://schemas.microsoft.com/office/powerpoint/2010/main" val="160238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 just want to end with a quote that I think captures the goal of this research nicely. “…” Thank you.</a:t>
            </a:r>
          </a:p>
        </p:txBody>
      </p:sp>
      <p:sp>
        <p:nvSpPr>
          <p:cNvPr id="4" name="Slide Number Placeholder 3"/>
          <p:cNvSpPr>
            <a:spLocks noGrp="1"/>
          </p:cNvSpPr>
          <p:nvPr>
            <p:ph type="sldNum" sz="quarter" idx="10"/>
          </p:nvPr>
        </p:nvSpPr>
        <p:spPr/>
        <p:txBody>
          <a:bodyPr/>
          <a:lstStyle/>
          <a:p>
            <a:fld id="{028D0D38-E14B-4257-81D6-E1D7109B21D0}" type="slidenum">
              <a:rPr lang="en-CA" smtClean="0"/>
              <a:t>34</a:t>
            </a:fld>
            <a:endParaRPr lang="en-CA"/>
          </a:p>
        </p:txBody>
      </p:sp>
    </p:spTree>
    <p:extLst>
      <p:ext uri="{BB962C8B-B14F-4D97-AF65-F5344CB8AC3E}">
        <p14:creationId xmlns:p14="http://schemas.microsoft.com/office/powerpoint/2010/main" val="981352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D0D38-E14B-4257-81D6-E1D7109B21D0}" type="slidenum">
              <a:rPr lang="en-CA" smtClean="0"/>
              <a:t>35</a:t>
            </a:fld>
            <a:endParaRPr lang="en-CA"/>
          </a:p>
        </p:txBody>
      </p:sp>
    </p:spTree>
    <p:extLst>
      <p:ext uri="{BB962C8B-B14F-4D97-AF65-F5344CB8AC3E}">
        <p14:creationId xmlns:p14="http://schemas.microsoft.com/office/powerpoint/2010/main" val="520955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2 components</a:t>
            </a:r>
          </a:p>
          <a:p>
            <a:pPr marL="0" indent="0">
              <a:buFont typeface="Arial" panose="020B0604020202020204" pitchFamily="34" charset="0"/>
              <a:buNone/>
            </a:pPr>
            <a:r>
              <a:rPr lang="en-US" dirty="0">
                <a:cs typeface="Calibri"/>
              </a:rPr>
              <a:t>[Cloud vs Local computer]</a:t>
            </a:r>
          </a:p>
        </p:txBody>
      </p:sp>
      <p:sp>
        <p:nvSpPr>
          <p:cNvPr id="4" name="Slide Number Placeholder 3"/>
          <p:cNvSpPr>
            <a:spLocks noGrp="1"/>
          </p:cNvSpPr>
          <p:nvPr>
            <p:ph type="sldNum" sz="quarter" idx="10"/>
          </p:nvPr>
        </p:nvSpPr>
        <p:spPr/>
        <p:txBody>
          <a:bodyPr/>
          <a:lstStyle/>
          <a:p>
            <a:fld id="{028D0D38-E14B-4257-81D6-E1D7109B21D0}" type="slidenum">
              <a:rPr lang="en-CA" smtClean="0"/>
              <a:t>36</a:t>
            </a:fld>
            <a:endParaRPr lang="en-CA"/>
          </a:p>
        </p:txBody>
      </p:sp>
    </p:spTree>
    <p:extLst>
      <p:ext uri="{BB962C8B-B14F-4D97-AF65-F5344CB8AC3E}">
        <p14:creationId xmlns:p14="http://schemas.microsoft.com/office/powerpoint/2010/main" val="799684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I’ll quickly describe what a technology probe is based on Hutchinson, et </a:t>
            </a:r>
            <a:r>
              <a:rPr lang="en-US" dirty="0" err="1"/>
              <a:t>al’s</a:t>
            </a:r>
            <a:r>
              <a:rPr lang="en-US" dirty="0"/>
              <a:t> 2003 CHI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probes are simple, flexible, adaptable technologies with three goals: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understand the needs and desires of users in a real-world setting, the engineering goal of field-testing the technology, and the design goal of inspiring users and researchers to think about new technologies.</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Technology probes are simple, flexible, adaptable technologies with three interdisciplinary goals: the social science goal of understanding the needs and desires of users in a real-world setting, the engineering goal of field-testing the technology, and the design goal of inspiring users and researchers to think about new technologies.</a:t>
            </a:r>
            <a:endParaRPr lang="en-CA" dirty="0"/>
          </a:p>
          <a:p>
            <a:endParaRPr lang="en-US" dirty="0"/>
          </a:p>
        </p:txBody>
      </p:sp>
      <p:sp>
        <p:nvSpPr>
          <p:cNvPr id="4" name="Slide Number Placeholder 3"/>
          <p:cNvSpPr>
            <a:spLocks noGrp="1"/>
          </p:cNvSpPr>
          <p:nvPr>
            <p:ph type="sldNum" sz="quarter" idx="10"/>
          </p:nvPr>
        </p:nvSpPr>
        <p:spPr/>
        <p:txBody>
          <a:bodyPr/>
          <a:lstStyle/>
          <a:p>
            <a:fld id="{028D0D38-E14B-4257-81D6-E1D7109B21D0}" type="slidenum">
              <a:rPr lang="en-CA" smtClean="0"/>
              <a:t>37</a:t>
            </a:fld>
            <a:endParaRPr lang="en-CA"/>
          </a:p>
        </p:txBody>
      </p:sp>
    </p:spTree>
    <p:extLst>
      <p:ext uri="{BB962C8B-B14F-4D97-AF65-F5344CB8AC3E}">
        <p14:creationId xmlns:p14="http://schemas.microsoft.com/office/powerpoint/2010/main" val="173352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First, to get the next bug report, you would need to</a:t>
            </a:r>
          </a:p>
          <a:p>
            <a:pPr marL="171450" indent="-171450">
              <a:buFont typeface="Arial" panose="020B0604020202020204" pitchFamily="34" charset="0"/>
              <a:buChar char="•"/>
            </a:pPr>
            <a:r>
              <a:rPr lang="en-CA" dirty="0"/>
              <a:t>#Open your web browser,</a:t>
            </a:r>
          </a:p>
          <a:p>
            <a:pPr marL="171450" indent="-171450">
              <a:buFont typeface="Arial" panose="020B0604020202020204" pitchFamily="34" charset="0"/>
              <a:buChar char="•"/>
            </a:pPr>
            <a:r>
              <a:rPr lang="en-CA" dirty="0"/>
              <a:t>#Navigate to your issue tracker,</a:t>
            </a:r>
          </a:p>
          <a:p>
            <a:pPr marL="171450" indent="-171450">
              <a:buFont typeface="Arial" panose="020B0604020202020204" pitchFamily="34" charset="0"/>
              <a:buChar char="•"/>
            </a:pPr>
            <a:r>
              <a:rPr lang="en-CA" dirty="0"/>
              <a:t>#Sort your bug reports by priority</a:t>
            </a:r>
          </a:p>
          <a:p>
            <a:pPr marL="171450" indent="-171450">
              <a:buFont typeface="Arial" panose="020B0604020202020204" pitchFamily="34" charset="0"/>
              <a:buChar char="•"/>
            </a:pPr>
            <a:r>
              <a:rPr lang="en-CA" dirty="0"/>
              <a:t>#Select report number 37, the highest-priority report</a:t>
            </a:r>
          </a:p>
        </p:txBody>
      </p:sp>
      <p:sp>
        <p:nvSpPr>
          <p:cNvPr id="4" name="Slide Number Placeholder 3"/>
          <p:cNvSpPr>
            <a:spLocks noGrp="1"/>
          </p:cNvSpPr>
          <p:nvPr>
            <p:ph type="sldNum" sz="quarter" idx="10"/>
          </p:nvPr>
        </p:nvSpPr>
        <p:spPr/>
        <p:txBody>
          <a:bodyPr/>
          <a:lstStyle/>
          <a:p>
            <a:fld id="{028D0D38-E14B-4257-81D6-E1D7109B21D0}" type="slidenum">
              <a:rPr lang="en-CA" smtClean="0"/>
              <a:t>4</a:t>
            </a:fld>
            <a:endParaRPr lang="en-CA"/>
          </a:p>
        </p:txBody>
      </p:sp>
    </p:spTree>
    <p:extLst>
      <p:ext uri="{BB962C8B-B14F-4D97-AF65-F5344CB8AC3E}">
        <p14:creationId xmlns:p14="http://schemas.microsoft.com/office/powerpoint/2010/main" val="6134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Then you would:</a:t>
            </a:r>
          </a:p>
          <a:p>
            <a:pPr marL="171450" indent="-171450">
              <a:buFont typeface="Arial" panose="020B0604020202020204" pitchFamily="34" charset="0"/>
              <a:buChar char="•"/>
            </a:pPr>
            <a:r>
              <a:rPr lang="en-CA" dirty="0"/>
              <a:t>#Open your terminal</a:t>
            </a:r>
          </a:p>
          <a:p>
            <a:pPr marL="171450" indent="-171450">
              <a:buFont typeface="Arial" panose="020B0604020202020204" pitchFamily="34" charset="0"/>
              <a:buChar char="•"/>
            </a:pPr>
            <a:r>
              <a:rPr lang="en-CA" dirty="0"/>
              <a:t>#Change to the project directory (how?)</a:t>
            </a:r>
          </a:p>
          <a:p>
            <a:pPr marL="171450" indent="-171450">
              <a:buFont typeface="Arial" panose="020B0604020202020204" pitchFamily="34" charset="0"/>
              <a:buChar char="•"/>
            </a:pPr>
            <a:r>
              <a:rPr lang="en-CA" dirty="0"/>
              <a:t>#Checkout a new branch (team policy to include the issue number in branch name; need to remember; #then you can checkout the branch)</a:t>
            </a:r>
          </a:p>
        </p:txBody>
      </p:sp>
      <p:sp>
        <p:nvSpPr>
          <p:cNvPr id="4" name="Slide Number Placeholder 3"/>
          <p:cNvSpPr>
            <a:spLocks noGrp="1"/>
          </p:cNvSpPr>
          <p:nvPr>
            <p:ph type="sldNum" sz="quarter" idx="10"/>
          </p:nvPr>
        </p:nvSpPr>
        <p:spPr/>
        <p:txBody>
          <a:bodyPr/>
          <a:lstStyle/>
          <a:p>
            <a:fld id="{028D0D38-E14B-4257-81D6-E1D7109B21D0}" type="slidenum">
              <a:rPr lang="en-CA" smtClean="0"/>
              <a:t>5</a:t>
            </a:fld>
            <a:endParaRPr lang="en-CA"/>
          </a:p>
        </p:txBody>
      </p:sp>
    </p:spTree>
    <p:extLst>
      <p:ext uri="{BB962C8B-B14F-4D97-AF65-F5344CB8AC3E}">
        <p14:creationId xmlns:p14="http://schemas.microsoft.com/office/powerpoint/2010/main" val="407100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Finally, you would:</a:t>
            </a:r>
          </a:p>
          <a:p>
            <a:pPr marL="171450" indent="-171450">
              <a:buFont typeface="Arial" panose="020B0604020202020204" pitchFamily="34" charset="0"/>
              <a:buChar char="•"/>
            </a:pPr>
            <a:r>
              <a:rPr lang="en-CA" dirty="0"/>
              <a:t>#Launch your editor or IDE (navigate to project in file selector)</a:t>
            </a:r>
          </a:p>
        </p:txBody>
      </p:sp>
      <p:sp>
        <p:nvSpPr>
          <p:cNvPr id="4" name="Slide Number Placeholder 3"/>
          <p:cNvSpPr>
            <a:spLocks noGrp="1"/>
          </p:cNvSpPr>
          <p:nvPr>
            <p:ph type="sldNum" sz="quarter" idx="10"/>
          </p:nvPr>
        </p:nvSpPr>
        <p:spPr/>
        <p:txBody>
          <a:bodyPr/>
          <a:lstStyle/>
          <a:p>
            <a:fld id="{028D0D38-E14B-4257-81D6-E1D7109B21D0}" type="slidenum">
              <a:rPr lang="en-CA" smtClean="0"/>
              <a:t>6</a:t>
            </a:fld>
            <a:endParaRPr lang="en-CA"/>
          </a:p>
        </p:txBody>
      </p:sp>
    </p:spTree>
    <p:extLst>
      <p:ext uri="{BB962C8B-B14F-4D97-AF65-F5344CB8AC3E}">
        <p14:creationId xmlns:p14="http://schemas.microsoft.com/office/powerpoint/2010/main" val="2329706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Okay, so now you’ve done all the steps necessary to start working on the bug. The steps weren’t all that hard, but there were a lot of them and it can be tedious for you to maintain contextual awareness throughout the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 course, actually fixing the bug will probably take the majority of the developer’s time and energy but that’s exactly where we want the developer to be spending their time – not getting their tooling set up.</a:t>
            </a:r>
          </a:p>
        </p:txBody>
      </p:sp>
      <p:sp>
        <p:nvSpPr>
          <p:cNvPr id="4" name="Slide Number Placeholder 3"/>
          <p:cNvSpPr>
            <a:spLocks noGrp="1"/>
          </p:cNvSpPr>
          <p:nvPr>
            <p:ph type="sldNum" sz="quarter" idx="10"/>
          </p:nvPr>
        </p:nvSpPr>
        <p:spPr/>
        <p:txBody>
          <a:bodyPr/>
          <a:lstStyle/>
          <a:p>
            <a:fld id="{028D0D38-E14B-4257-81D6-E1D7109B21D0}" type="slidenum">
              <a:rPr lang="en-CA" smtClean="0"/>
              <a:t>7</a:t>
            </a:fld>
            <a:endParaRPr lang="en-CA"/>
          </a:p>
        </p:txBody>
      </p:sp>
    </p:spTree>
    <p:extLst>
      <p:ext uri="{BB962C8B-B14F-4D97-AF65-F5344CB8AC3E}">
        <p14:creationId xmlns:p14="http://schemas.microsoft.com/office/powerpoint/2010/main" val="305246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are done fixing the bug, you will need to share your changes.</a:t>
            </a:r>
          </a:p>
        </p:txBody>
      </p:sp>
      <p:sp>
        <p:nvSpPr>
          <p:cNvPr id="4" name="Slide Number Placeholder 3"/>
          <p:cNvSpPr>
            <a:spLocks noGrp="1"/>
          </p:cNvSpPr>
          <p:nvPr>
            <p:ph type="sldNum" sz="quarter" idx="10"/>
          </p:nvPr>
        </p:nvSpPr>
        <p:spPr/>
        <p:txBody>
          <a:bodyPr/>
          <a:lstStyle/>
          <a:p>
            <a:fld id="{028D0D38-E14B-4257-81D6-E1D7109B21D0}" type="slidenum">
              <a:rPr lang="en-CA" smtClean="0"/>
              <a:t>8</a:t>
            </a:fld>
            <a:endParaRPr lang="en-CA"/>
          </a:p>
        </p:txBody>
      </p:sp>
    </p:spTree>
    <p:extLst>
      <p:ext uri="{BB962C8B-B14F-4D97-AF65-F5344CB8AC3E}">
        <p14:creationId xmlns:p14="http://schemas.microsoft.com/office/powerpoint/2010/main" val="391756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#Switch back to the terminal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#stage your changes with git add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#commit your changes (again, it’s team policy to link commits to issues; forgot)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#Re-open your issue tracker and look up the issue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#Switch back to the terminal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#Push your changes.</a:t>
            </a:r>
          </a:p>
        </p:txBody>
      </p:sp>
      <p:sp>
        <p:nvSpPr>
          <p:cNvPr id="4" name="Slide Number Placeholder 3"/>
          <p:cNvSpPr>
            <a:spLocks noGrp="1"/>
          </p:cNvSpPr>
          <p:nvPr>
            <p:ph type="sldNum" sz="quarter" idx="10"/>
          </p:nvPr>
        </p:nvSpPr>
        <p:spPr/>
        <p:txBody>
          <a:bodyPr/>
          <a:lstStyle/>
          <a:p>
            <a:fld id="{028D0D38-E14B-4257-81D6-E1D7109B21D0}" type="slidenum">
              <a:rPr lang="en-CA" smtClean="0"/>
              <a:t>9</a:t>
            </a:fld>
            <a:endParaRPr lang="en-CA"/>
          </a:p>
        </p:txBody>
      </p:sp>
    </p:spTree>
    <p:extLst>
      <p:ext uri="{BB962C8B-B14F-4D97-AF65-F5344CB8AC3E}">
        <p14:creationId xmlns:p14="http://schemas.microsoft.com/office/powerpoint/2010/main" val="222541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48EE-E1A5-4EF0-8A5C-CF5F83000A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292B991-C6FC-476D-A4FD-211766360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178A236-F898-49C6-9A6E-2E48C6E2D462}"/>
              </a:ext>
            </a:extLst>
          </p:cNvPr>
          <p:cNvSpPr>
            <a:spLocks noGrp="1"/>
          </p:cNvSpPr>
          <p:nvPr>
            <p:ph type="dt" sz="half" idx="10"/>
          </p:nvPr>
        </p:nvSpPr>
        <p:spPr/>
        <p:txBody>
          <a:bodyPr/>
          <a:lstStyle/>
          <a:p>
            <a:fld id="{1F6B047E-5D86-4D51-9C42-21F42934E5FA}" type="datetime1">
              <a:rPr lang="en-CA" smtClean="0"/>
              <a:t>2018-05-30</a:t>
            </a:fld>
            <a:endParaRPr lang="en-CA"/>
          </a:p>
        </p:txBody>
      </p:sp>
      <p:sp>
        <p:nvSpPr>
          <p:cNvPr id="5" name="Footer Placeholder 4">
            <a:extLst>
              <a:ext uri="{FF2B5EF4-FFF2-40B4-BE49-F238E27FC236}">
                <a16:creationId xmlns:a16="http://schemas.microsoft.com/office/drawing/2014/main" id="{F431CF10-6403-4C4D-BA73-1E1FEBF79B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9FB0AE6-4C51-4331-A00D-D19F2D664607}"/>
              </a:ext>
            </a:extLst>
          </p:cNvPr>
          <p:cNvSpPr>
            <a:spLocks noGrp="1"/>
          </p:cNvSpPr>
          <p:nvPr>
            <p:ph type="sldNum" sz="quarter" idx="12"/>
          </p:nvPr>
        </p:nvSpPr>
        <p:spPr/>
        <p:txBody>
          <a:bodyPr/>
          <a:lstStyle/>
          <a:p>
            <a:fld id="{096AB1A4-1376-4B7E-84A4-26A90531B500}" type="slidenum">
              <a:rPr lang="en-CA" smtClean="0"/>
              <a:t>‹#›</a:t>
            </a:fld>
            <a:endParaRPr lang="en-CA"/>
          </a:p>
        </p:txBody>
      </p:sp>
    </p:spTree>
    <p:extLst>
      <p:ext uri="{BB962C8B-B14F-4D97-AF65-F5344CB8AC3E}">
        <p14:creationId xmlns:p14="http://schemas.microsoft.com/office/powerpoint/2010/main" val="234172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C77B-C625-4A09-8389-B449A5DD37E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1D97920-2C0D-47D0-8C18-5E6541E5CF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6094BF9-F7A1-45F0-B33F-2DC05C29DB9B}"/>
              </a:ext>
            </a:extLst>
          </p:cNvPr>
          <p:cNvSpPr>
            <a:spLocks noGrp="1"/>
          </p:cNvSpPr>
          <p:nvPr>
            <p:ph type="dt" sz="half" idx="10"/>
          </p:nvPr>
        </p:nvSpPr>
        <p:spPr/>
        <p:txBody>
          <a:bodyPr/>
          <a:lstStyle/>
          <a:p>
            <a:fld id="{D3A376DB-CE77-4D06-82D7-9E895F6C8725}" type="datetime1">
              <a:rPr lang="en-CA" smtClean="0"/>
              <a:t>2018-05-30</a:t>
            </a:fld>
            <a:endParaRPr lang="en-CA"/>
          </a:p>
        </p:txBody>
      </p:sp>
      <p:sp>
        <p:nvSpPr>
          <p:cNvPr id="5" name="Footer Placeholder 4">
            <a:extLst>
              <a:ext uri="{FF2B5EF4-FFF2-40B4-BE49-F238E27FC236}">
                <a16:creationId xmlns:a16="http://schemas.microsoft.com/office/drawing/2014/main" id="{88343ADA-42B3-4F46-9BCD-EC2FBE67DA3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AC3585-0E5D-4CEF-9C2A-B5652CBB1629}"/>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7" name="Group 6">
            <a:extLst>
              <a:ext uri="{FF2B5EF4-FFF2-40B4-BE49-F238E27FC236}">
                <a16:creationId xmlns:a16="http://schemas.microsoft.com/office/drawing/2014/main" id="{D8D838C7-6584-4317-9DFB-E86C20BF25FA}"/>
              </a:ext>
            </a:extLst>
          </p:cNvPr>
          <p:cNvGrpSpPr/>
          <p:nvPr userDrawn="1"/>
        </p:nvGrpSpPr>
        <p:grpSpPr>
          <a:xfrm>
            <a:off x="11219794" y="6356350"/>
            <a:ext cx="560546" cy="365126"/>
            <a:chOff x="11219794" y="6356350"/>
            <a:chExt cx="560546" cy="365126"/>
          </a:xfrm>
        </p:grpSpPr>
        <p:pic>
          <p:nvPicPr>
            <p:cNvPr id="8" name="Picture 7">
              <a:extLst>
                <a:ext uri="{FF2B5EF4-FFF2-40B4-BE49-F238E27FC236}">
                  <a16:creationId xmlns:a16="http://schemas.microsoft.com/office/drawing/2014/main" id="{3327AF47-87FB-41C2-B0FA-FA6DF7774158}"/>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9" name="Straight Connector 8">
              <a:extLst>
                <a:ext uri="{FF2B5EF4-FFF2-40B4-BE49-F238E27FC236}">
                  <a16:creationId xmlns:a16="http://schemas.microsoft.com/office/drawing/2014/main" id="{BF3D5C75-1640-4053-A447-BB61BE9E56B2}"/>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655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56792-9FA7-4426-BE53-13A9A20F28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6A904B8-5329-4C97-899E-7CD2F900C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8943920-8B94-4F60-AF1B-9B9CD6677FB5}"/>
              </a:ext>
            </a:extLst>
          </p:cNvPr>
          <p:cNvSpPr>
            <a:spLocks noGrp="1"/>
          </p:cNvSpPr>
          <p:nvPr>
            <p:ph type="dt" sz="half" idx="10"/>
          </p:nvPr>
        </p:nvSpPr>
        <p:spPr/>
        <p:txBody>
          <a:bodyPr/>
          <a:lstStyle/>
          <a:p>
            <a:fld id="{2894E548-D36B-44E1-A98D-1468FD0A7EE2}" type="datetime1">
              <a:rPr lang="en-CA" smtClean="0"/>
              <a:t>2018-05-30</a:t>
            </a:fld>
            <a:endParaRPr lang="en-CA"/>
          </a:p>
        </p:txBody>
      </p:sp>
      <p:sp>
        <p:nvSpPr>
          <p:cNvPr id="5" name="Footer Placeholder 4">
            <a:extLst>
              <a:ext uri="{FF2B5EF4-FFF2-40B4-BE49-F238E27FC236}">
                <a16:creationId xmlns:a16="http://schemas.microsoft.com/office/drawing/2014/main" id="{9646A68E-6AB0-4622-9DF0-405D6201BF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5DA638-EC4D-4593-8FE3-E90939255093}"/>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7" name="Group 6">
            <a:extLst>
              <a:ext uri="{FF2B5EF4-FFF2-40B4-BE49-F238E27FC236}">
                <a16:creationId xmlns:a16="http://schemas.microsoft.com/office/drawing/2014/main" id="{F168CD6E-9184-4E36-9D1C-A3500C3A636A}"/>
              </a:ext>
            </a:extLst>
          </p:cNvPr>
          <p:cNvGrpSpPr/>
          <p:nvPr userDrawn="1"/>
        </p:nvGrpSpPr>
        <p:grpSpPr>
          <a:xfrm>
            <a:off x="11219794" y="6356350"/>
            <a:ext cx="560546" cy="365126"/>
            <a:chOff x="11219794" y="6356350"/>
            <a:chExt cx="560546" cy="365126"/>
          </a:xfrm>
        </p:grpSpPr>
        <p:pic>
          <p:nvPicPr>
            <p:cNvPr id="8" name="Picture 7">
              <a:extLst>
                <a:ext uri="{FF2B5EF4-FFF2-40B4-BE49-F238E27FC236}">
                  <a16:creationId xmlns:a16="http://schemas.microsoft.com/office/drawing/2014/main" id="{AAAE4E7F-DA16-4E07-A469-3A90E2296F1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9" name="Straight Connector 8">
              <a:extLst>
                <a:ext uri="{FF2B5EF4-FFF2-40B4-BE49-F238E27FC236}">
                  <a16:creationId xmlns:a16="http://schemas.microsoft.com/office/drawing/2014/main" id="{1F22EE6D-315D-4C90-9A44-17CBC1E33BF6}"/>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181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A446-D7BE-4BB7-A4AB-812B8246E05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621C36E-4ADD-40AD-B085-05054F7318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F110B3-FEB5-4FCB-AC6A-557B7E1E2887}"/>
              </a:ext>
            </a:extLst>
          </p:cNvPr>
          <p:cNvSpPr>
            <a:spLocks noGrp="1"/>
          </p:cNvSpPr>
          <p:nvPr>
            <p:ph type="dt" sz="half" idx="10"/>
          </p:nvPr>
        </p:nvSpPr>
        <p:spPr/>
        <p:txBody>
          <a:bodyPr/>
          <a:lstStyle/>
          <a:p>
            <a:fld id="{B60CAC32-D5CF-42F7-AE7F-32C3A51FE4AC}" type="datetime1">
              <a:rPr lang="en-CA" smtClean="0"/>
              <a:t>2018-05-30</a:t>
            </a:fld>
            <a:endParaRPr lang="en-CA"/>
          </a:p>
        </p:txBody>
      </p:sp>
      <p:sp>
        <p:nvSpPr>
          <p:cNvPr id="5" name="Footer Placeholder 4">
            <a:extLst>
              <a:ext uri="{FF2B5EF4-FFF2-40B4-BE49-F238E27FC236}">
                <a16:creationId xmlns:a16="http://schemas.microsoft.com/office/drawing/2014/main" id="{895EE50F-8EDA-4E64-BB84-BED0713555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CA756E-2A89-47F7-A150-23954A109EAA}"/>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7" name="Group 6">
            <a:extLst>
              <a:ext uri="{FF2B5EF4-FFF2-40B4-BE49-F238E27FC236}">
                <a16:creationId xmlns:a16="http://schemas.microsoft.com/office/drawing/2014/main" id="{A632E8CA-D24F-4170-AEF8-32FD07A3591C}"/>
              </a:ext>
            </a:extLst>
          </p:cNvPr>
          <p:cNvGrpSpPr/>
          <p:nvPr userDrawn="1"/>
        </p:nvGrpSpPr>
        <p:grpSpPr>
          <a:xfrm>
            <a:off x="11219794" y="6356350"/>
            <a:ext cx="560546" cy="365126"/>
            <a:chOff x="11219794" y="6356350"/>
            <a:chExt cx="560546" cy="365126"/>
          </a:xfrm>
        </p:grpSpPr>
        <p:pic>
          <p:nvPicPr>
            <p:cNvPr id="8" name="Picture 7">
              <a:extLst>
                <a:ext uri="{FF2B5EF4-FFF2-40B4-BE49-F238E27FC236}">
                  <a16:creationId xmlns:a16="http://schemas.microsoft.com/office/drawing/2014/main" id="{E5CD206F-CAAF-4ADD-A29D-95C21876752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9" name="Straight Connector 8">
              <a:extLst>
                <a:ext uri="{FF2B5EF4-FFF2-40B4-BE49-F238E27FC236}">
                  <a16:creationId xmlns:a16="http://schemas.microsoft.com/office/drawing/2014/main" id="{4425313F-0876-4AB7-904C-4977E192388C}"/>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824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F9D7-24F7-422B-86E1-BB2CD1896C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F5E08F3-EA9F-4723-B1FF-7CE28A717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F5F722-F92B-4B83-A119-D9263FE42F4E}"/>
              </a:ext>
            </a:extLst>
          </p:cNvPr>
          <p:cNvSpPr>
            <a:spLocks noGrp="1"/>
          </p:cNvSpPr>
          <p:nvPr>
            <p:ph type="dt" sz="half" idx="10"/>
          </p:nvPr>
        </p:nvSpPr>
        <p:spPr/>
        <p:txBody>
          <a:bodyPr/>
          <a:lstStyle/>
          <a:p>
            <a:fld id="{31232D55-CB1E-44CA-87A6-064A357703EF}" type="datetime1">
              <a:rPr lang="en-CA" smtClean="0"/>
              <a:t>2018-05-30</a:t>
            </a:fld>
            <a:endParaRPr lang="en-CA"/>
          </a:p>
        </p:txBody>
      </p:sp>
      <p:sp>
        <p:nvSpPr>
          <p:cNvPr id="5" name="Footer Placeholder 4">
            <a:extLst>
              <a:ext uri="{FF2B5EF4-FFF2-40B4-BE49-F238E27FC236}">
                <a16:creationId xmlns:a16="http://schemas.microsoft.com/office/drawing/2014/main" id="{D7472EF4-9370-4AF7-A255-9E80764C38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48F7B3-6E1D-4E63-AF5E-D6C758DC6B33}"/>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7" name="Group 6">
            <a:extLst>
              <a:ext uri="{FF2B5EF4-FFF2-40B4-BE49-F238E27FC236}">
                <a16:creationId xmlns:a16="http://schemas.microsoft.com/office/drawing/2014/main" id="{8F947136-BD32-4650-A8AA-63D7C4ECBE99}"/>
              </a:ext>
            </a:extLst>
          </p:cNvPr>
          <p:cNvGrpSpPr/>
          <p:nvPr userDrawn="1"/>
        </p:nvGrpSpPr>
        <p:grpSpPr>
          <a:xfrm>
            <a:off x="11219794" y="6356350"/>
            <a:ext cx="560546" cy="365126"/>
            <a:chOff x="11219794" y="6356350"/>
            <a:chExt cx="560546" cy="365126"/>
          </a:xfrm>
        </p:grpSpPr>
        <p:pic>
          <p:nvPicPr>
            <p:cNvPr id="8" name="Picture 7">
              <a:extLst>
                <a:ext uri="{FF2B5EF4-FFF2-40B4-BE49-F238E27FC236}">
                  <a16:creationId xmlns:a16="http://schemas.microsoft.com/office/drawing/2014/main" id="{6D53ED42-62B8-48E5-AC71-E90B4DFA8D2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9" name="Straight Connector 8">
              <a:extLst>
                <a:ext uri="{FF2B5EF4-FFF2-40B4-BE49-F238E27FC236}">
                  <a16:creationId xmlns:a16="http://schemas.microsoft.com/office/drawing/2014/main" id="{2B559A99-85B1-4497-8745-C99C6BF8F020}"/>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2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D5E4-7404-4867-BDFC-B9FEAD57E27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0DFA41A-FA1D-4A9A-8925-622F1AEA9C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EA90C3C-0B23-467F-8647-6CC7C71497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BFF6743-5F6D-43EF-855A-3965C8927539}"/>
              </a:ext>
            </a:extLst>
          </p:cNvPr>
          <p:cNvSpPr>
            <a:spLocks noGrp="1"/>
          </p:cNvSpPr>
          <p:nvPr>
            <p:ph type="dt" sz="half" idx="10"/>
          </p:nvPr>
        </p:nvSpPr>
        <p:spPr/>
        <p:txBody>
          <a:bodyPr/>
          <a:lstStyle/>
          <a:p>
            <a:fld id="{C7620161-6114-4533-A0D4-F179F53C7DB3}" type="datetime1">
              <a:rPr lang="en-CA" smtClean="0"/>
              <a:t>2018-05-30</a:t>
            </a:fld>
            <a:endParaRPr lang="en-CA"/>
          </a:p>
        </p:txBody>
      </p:sp>
      <p:sp>
        <p:nvSpPr>
          <p:cNvPr id="6" name="Footer Placeholder 5">
            <a:extLst>
              <a:ext uri="{FF2B5EF4-FFF2-40B4-BE49-F238E27FC236}">
                <a16:creationId xmlns:a16="http://schemas.microsoft.com/office/drawing/2014/main" id="{8BF31D0B-719F-42FA-8088-0FB38E8DFE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3884E72-E1D5-4F7C-B412-F6C4AE79F7DB}"/>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8" name="Group 7">
            <a:extLst>
              <a:ext uri="{FF2B5EF4-FFF2-40B4-BE49-F238E27FC236}">
                <a16:creationId xmlns:a16="http://schemas.microsoft.com/office/drawing/2014/main" id="{881A046F-3257-4A28-8FCD-36C8BF1D3F53}"/>
              </a:ext>
            </a:extLst>
          </p:cNvPr>
          <p:cNvGrpSpPr/>
          <p:nvPr userDrawn="1"/>
        </p:nvGrpSpPr>
        <p:grpSpPr>
          <a:xfrm>
            <a:off x="11219794" y="6356350"/>
            <a:ext cx="560546" cy="365126"/>
            <a:chOff x="11219794" y="6356350"/>
            <a:chExt cx="560546" cy="365126"/>
          </a:xfrm>
        </p:grpSpPr>
        <p:pic>
          <p:nvPicPr>
            <p:cNvPr id="9" name="Picture 8">
              <a:extLst>
                <a:ext uri="{FF2B5EF4-FFF2-40B4-BE49-F238E27FC236}">
                  <a16:creationId xmlns:a16="http://schemas.microsoft.com/office/drawing/2014/main" id="{883D1A8A-1C72-4608-812C-C249D23AC881}"/>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10" name="Straight Connector 9">
              <a:extLst>
                <a:ext uri="{FF2B5EF4-FFF2-40B4-BE49-F238E27FC236}">
                  <a16:creationId xmlns:a16="http://schemas.microsoft.com/office/drawing/2014/main" id="{1F6D3027-BF8E-4A49-B3E8-6D497B0A58D6}"/>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57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64FE7-3348-4467-AFCB-AF7BF5DD394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F648A37-82F8-41D9-9E47-242EB9BA5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AB4817-016A-4AB8-9654-BFF26D0741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EB201CF-EDAE-47AF-8329-3FA6E963C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8FA1C5-4442-4F31-B59B-6F820C617F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BDF5B50-C3DE-4B7A-AABB-81D29768BBD0}"/>
              </a:ext>
            </a:extLst>
          </p:cNvPr>
          <p:cNvSpPr>
            <a:spLocks noGrp="1"/>
          </p:cNvSpPr>
          <p:nvPr>
            <p:ph type="dt" sz="half" idx="10"/>
          </p:nvPr>
        </p:nvSpPr>
        <p:spPr/>
        <p:txBody>
          <a:bodyPr/>
          <a:lstStyle/>
          <a:p>
            <a:fld id="{FD237514-3307-481A-92F8-FB694029A5D6}" type="datetime1">
              <a:rPr lang="en-CA" smtClean="0"/>
              <a:t>2018-05-30</a:t>
            </a:fld>
            <a:endParaRPr lang="en-CA"/>
          </a:p>
        </p:txBody>
      </p:sp>
      <p:sp>
        <p:nvSpPr>
          <p:cNvPr id="8" name="Footer Placeholder 7">
            <a:extLst>
              <a:ext uri="{FF2B5EF4-FFF2-40B4-BE49-F238E27FC236}">
                <a16:creationId xmlns:a16="http://schemas.microsoft.com/office/drawing/2014/main" id="{06C1F0EA-2C9B-4C34-8AD9-99833C4269A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7121E1F-A7EB-4529-B1E9-409893E3232F}"/>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10" name="Group 9">
            <a:extLst>
              <a:ext uri="{FF2B5EF4-FFF2-40B4-BE49-F238E27FC236}">
                <a16:creationId xmlns:a16="http://schemas.microsoft.com/office/drawing/2014/main" id="{7CC82FC9-55AF-408C-8DF9-36D0FB94B627}"/>
              </a:ext>
            </a:extLst>
          </p:cNvPr>
          <p:cNvGrpSpPr/>
          <p:nvPr userDrawn="1"/>
        </p:nvGrpSpPr>
        <p:grpSpPr>
          <a:xfrm>
            <a:off x="11219794" y="6356350"/>
            <a:ext cx="560546" cy="365126"/>
            <a:chOff x="11219794" y="6356350"/>
            <a:chExt cx="560546" cy="365126"/>
          </a:xfrm>
        </p:grpSpPr>
        <p:pic>
          <p:nvPicPr>
            <p:cNvPr id="11" name="Picture 10">
              <a:extLst>
                <a:ext uri="{FF2B5EF4-FFF2-40B4-BE49-F238E27FC236}">
                  <a16:creationId xmlns:a16="http://schemas.microsoft.com/office/drawing/2014/main" id="{497836D8-ED80-4CB5-9E01-67CA9ACB2E43}"/>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12" name="Straight Connector 11">
              <a:extLst>
                <a:ext uri="{FF2B5EF4-FFF2-40B4-BE49-F238E27FC236}">
                  <a16:creationId xmlns:a16="http://schemas.microsoft.com/office/drawing/2014/main" id="{AACA995A-6A67-4CCA-B665-CC8D4EA7942E}"/>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860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0E89-02CB-4EAF-BBFF-67D3D341D70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EA80C1B-7347-44E3-A493-87B6848AC291}"/>
              </a:ext>
            </a:extLst>
          </p:cNvPr>
          <p:cNvSpPr>
            <a:spLocks noGrp="1"/>
          </p:cNvSpPr>
          <p:nvPr>
            <p:ph type="dt" sz="half" idx="10"/>
          </p:nvPr>
        </p:nvSpPr>
        <p:spPr/>
        <p:txBody>
          <a:bodyPr/>
          <a:lstStyle/>
          <a:p>
            <a:fld id="{8C761A04-1187-4705-95BD-2750C03A7781}" type="datetime1">
              <a:rPr lang="en-CA" smtClean="0"/>
              <a:t>2018-05-30</a:t>
            </a:fld>
            <a:endParaRPr lang="en-CA"/>
          </a:p>
        </p:txBody>
      </p:sp>
      <p:sp>
        <p:nvSpPr>
          <p:cNvPr id="4" name="Footer Placeholder 3">
            <a:extLst>
              <a:ext uri="{FF2B5EF4-FFF2-40B4-BE49-F238E27FC236}">
                <a16:creationId xmlns:a16="http://schemas.microsoft.com/office/drawing/2014/main" id="{2D969B0D-E725-4310-B672-45CE53E663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D9ACD0F-FDC4-42BC-A7E9-4358A03FAA54}"/>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6" name="Group 5">
            <a:extLst>
              <a:ext uri="{FF2B5EF4-FFF2-40B4-BE49-F238E27FC236}">
                <a16:creationId xmlns:a16="http://schemas.microsoft.com/office/drawing/2014/main" id="{25639892-3A8D-4E08-A0EC-8B6485403BB4}"/>
              </a:ext>
            </a:extLst>
          </p:cNvPr>
          <p:cNvGrpSpPr/>
          <p:nvPr userDrawn="1"/>
        </p:nvGrpSpPr>
        <p:grpSpPr>
          <a:xfrm>
            <a:off x="11219794" y="6356350"/>
            <a:ext cx="560546" cy="365126"/>
            <a:chOff x="11219794" y="6356350"/>
            <a:chExt cx="560546" cy="365126"/>
          </a:xfrm>
        </p:grpSpPr>
        <p:pic>
          <p:nvPicPr>
            <p:cNvPr id="7" name="Picture 6">
              <a:extLst>
                <a:ext uri="{FF2B5EF4-FFF2-40B4-BE49-F238E27FC236}">
                  <a16:creationId xmlns:a16="http://schemas.microsoft.com/office/drawing/2014/main" id="{A321DC97-0961-45E6-A621-431162A926D9}"/>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8" name="Straight Connector 7">
              <a:extLst>
                <a:ext uri="{FF2B5EF4-FFF2-40B4-BE49-F238E27FC236}">
                  <a16:creationId xmlns:a16="http://schemas.microsoft.com/office/drawing/2014/main" id="{849CD58A-6D77-4616-B544-D735BBD38D5F}"/>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782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1B60C-55CE-4B8D-BB2C-D02A98F2C37A}"/>
              </a:ext>
            </a:extLst>
          </p:cNvPr>
          <p:cNvSpPr>
            <a:spLocks noGrp="1"/>
          </p:cNvSpPr>
          <p:nvPr>
            <p:ph type="dt" sz="half" idx="10"/>
          </p:nvPr>
        </p:nvSpPr>
        <p:spPr/>
        <p:txBody>
          <a:bodyPr/>
          <a:lstStyle/>
          <a:p>
            <a:fld id="{288574F0-2920-4854-85BF-7BA54A461569}" type="datetime1">
              <a:rPr lang="en-CA" smtClean="0"/>
              <a:t>2018-05-30</a:t>
            </a:fld>
            <a:endParaRPr lang="en-CA"/>
          </a:p>
        </p:txBody>
      </p:sp>
      <p:sp>
        <p:nvSpPr>
          <p:cNvPr id="3" name="Footer Placeholder 2">
            <a:extLst>
              <a:ext uri="{FF2B5EF4-FFF2-40B4-BE49-F238E27FC236}">
                <a16:creationId xmlns:a16="http://schemas.microsoft.com/office/drawing/2014/main" id="{442B84BE-2C16-46EE-A5EB-8097FE30880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84EF0DD-641D-4467-8111-5B41D1307E17}"/>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5" name="Group 4">
            <a:extLst>
              <a:ext uri="{FF2B5EF4-FFF2-40B4-BE49-F238E27FC236}">
                <a16:creationId xmlns:a16="http://schemas.microsoft.com/office/drawing/2014/main" id="{09F9EF5D-5EC9-4A0E-9DC9-6AA98438FE33}"/>
              </a:ext>
            </a:extLst>
          </p:cNvPr>
          <p:cNvGrpSpPr/>
          <p:nvPr userDrawn="1"/>
        </p:nvGrpSpPr>
        <p:grpSpPr>
          <a:xfrm>
            <a:off x="11219794" y="6356350"/>
            <a:ext cx="560546" cy="365126"/>
            <a:chOff x="11219794" y="6356350"/>
            <a:chExt cx="560546" cy="365126"/>
          </a:xfrm>
        </p:grpSpPr>
        <p:pic>
          <p:nvPicPr>
            <p:cNvPr id="6" name="Picture 5">
              <a:extLst>
                <a:ext uri="{FF2B5EF4-FFF2-40B4-BE49-F238E27FC236}">
                  <a16:creationId xmlns:a16="http://schemas.microsoft.com/office/drawing/2014/main" id="{D3C6DF9D-91C8-40F1-9D56-91C75618F7CE}"/>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7" name="Straight Connector 6">
              <a:extLst>
                <a:ext uri="{FF2B5EF4-FFF2-40B4-BE49-F238E27FC236}">
                  <a16:creationId xmlns:a16="http://schemas.microsoft.com/office/drawing/2014/main" id="{06963FC5-A9AD-4215-B861-EAEF4DDE7308}"/>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48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683A-F541-4D3D-B9B0-F0947519C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F1C4ED1-4E80-43A1-9103-B26E75234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66826FB-FF15-4EAE-8E73-8B1F30A92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3DA415-9241-4316-9177-951273206BA4}"/>
              </a:ext>
            </a:extLst>
          </p:cNvPr>
          <p:cNvSpPr>
            <a:spLocks noGrp="1"/>
          </p:cNvSpPr>
          <p:nvPr>
            <p:ph type="dt" sz="half" idx="10"/>
          </p:nvPr>
        </p:nvSpPr>
        <p:spPr/>
        <p:txBody>
          <a:bodyPr/>
          <a:lstStyle/>
          <a:p>
            <a:fld id="{F925AB0F-69D9-41EB-9F3A-03135A3BCC6C}" type="datetime1">
              <a:rPr lang="en-CA" smtClean="0"/>
              <a:t>2018-05-30</a:t>
            </a:fld>
            <a:endParaRPr lang="en-CA"/>
          </a:p>
        </p:txBody>
      </p:sp>
      <p:sp>
        <p:nvSpPr>
          <p:cNvPr id="6" name="Footer Placeholder 5">
            <a:extLst>
              <a:ext uri="{FF2B5EF4-FFF2-40B4-BE49-F238E27FC236}">
                <a16:creationId xmlns:a16="http://schemas.microsoft.com/office/drawing/2014/main" id="{ABFAB1F7-CFB0-43F6-975E-9B6F624B67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51A3D5-63A8-42FD-AB61-D6798E02A655}"/>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8" name="Group 7">
            <a:extLst>
              <a:ext uri="{FF2B5EF4-FFF2-40B4-BE49-F238E27FC236}">
                <a16:creationId xmlns:a16="http://schemas.microsoft.com/office/drawing/2014/main" id="{B0ED5C57-43C2-42EE-9BD4-4D2914EB7648}"/>
              </a:ext>
            </a:extLst>
          </p:cNvPr>
          <p:cNvGrpSpPr/>
          <p:nvPr userDrawn="1"/>
        </p:nvGrpSpPr>
        <p:grpSpPr>
          <a:xfrm>
            <a:off x="11219794" y="6356350"/>
            <a:ext cx="560546" cy="365126"/>
            <a:chOff x="11219794" y="6356350"/>
            <a:chExt cx="560546" cy="365126"/>
          </a:xfrm>
        </p:grpSpPr>
        <p:pic>
          <p:nvPicPr>
            <p:cNvPr id="9" name="Picture 8">
              <a:extLst>
                <a:ext uri="{FF2B5EF4-FFF2-40B4-BE49-F238E27FC236}">
                  <a16:creationId xmlns:a16="http://schemas.microsoft.com/office/drawing/2014/main" id="{4E53B578-6DA2-4195-86B8-180BBED268F4}"/>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10" name="Straight Connector 9">
              <a:extLst>
                <a:ext uri="{FF2B5EF4-FFF2-40B4-BE49-F238E27FC236}">
                  <a16:creationId xmlns:a16="http://schemas.microsoft.com/office/drawing/2014/main" id="{B9FB715B-677C-4852-9EA3-920E1DB01E65}"/>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766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0EDA-D0AE-459E-A052-1E53FF3431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C3D006D-0FF6-48B4-B510-832A6F517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AA1A793-8428-4F61-A347-C50911A58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F7D6B7-A3D0-4428-840F-DB6652F01C25}"/>
              </a:ext>
            </a:extLst>
          </p:cNvPr>
          <p:cNvSpPr>
            <a:spLocks noGrp="1"/>
          </p:cNvSpPr>
          <p:nvPr>
            <p:ph type="dt" sz="half" idx="10"/>
          </p:nvPr>
        </p:nvSpPr>
        <p:spPr/>
        <p:txBody>
          <a:bodyPr/>
          <a:lstStyle/>
          <a:p>
            <a:fld id="{DA08A707-8C97-486F-ADE7-676A000EED7C}" type="datetime1">
              <a:rPr lang="en-CA" smtClean="0"/>
              <a:t>2018-05-30</a:t>
            </a:fld>
            <a:endParaRPr lang="en-CA"/>
          </a:p>
        </p:txBody>
      </p:sp>
      <p:sp>
        <p:nvSpPr>
          <p:cNvPr id="6" name="Footer Placeholder 5">
            <a:extLst>
              <a:ext uri="{FF2B5EF4-FFF2-40B4-BE49-F238E27FC236}">
                <a16:creationId xmlns:a16="http://schemas.microsoft.com/office/drawing/2014/main" id="{87ECD6BF-FA46-4AD9-AE1F-97D997C363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D554C45-5D7B-4B6D-8C93-EB323F06C124}"/>
              </a:ext>
            </a:extLst>
          </p:cNvPr>
          <p:cNvSpPr>
            <a:spLocks noGrp="1"/>
          </p:cNvSpPr>
          <p:nvPr>
            <p:ph type="sldNum" sz="quarter" idx="12"/>
          </p:nvPr>
        </p:nvSpPr>
        <p:spPr/>
        <p:txBody>
          <a:bodyPr/>
          <a:lstStyle/>
          <a:p>
            <a:fld id="{096AB1A4-1376-4B7E-84A4-26A90531B500}" type="slidenum">
              <a:rPr lang="en-CA" smtClean="0"/>
              <a:t>‹#›</a:t>
            </a:fld>
            <a:endParaRPr lang="en-CA"/>
          </a:p>
        </p:txBody>
      </p:sp>
      <p:grpSp>
        <p:nvGrpSpPr>
          <p:cNvPr id="8" name="Group 7">
            <a:extLst>
              <a:ext uri="{FF2B5EF4-FFF2-40B4-BE49-F238E27FC236}">
                <a16:creationId xmlns:a16="http://schemas.microsoft.com/office/drawing/2014/main" id="{DF5F5F6C-AF6C-4A8A-820C-3697810A1672}"/>
              </a:ext>
            </a:extLst>
          </p:cNvPr>
          <p:cNvGrpSpPr/>
          <p:nvPr userDrawn="1"/>
        </p:nvGrpSpPr>
        <p:grpSpPr>
          <a:xfrm>
            <a:off x="11219794" y="6356350"/>
            <a:ext cx="560546" cy="365126"/>
            <a:chOff x="11219794" y="6356350"/>
            <a:chExt cx="560546" cy="365126"/>
          </a:xfrm>
        </p:grpSpPr>
        <p:pic>
          <p:nvPicPr>
            <p:cNvPr id="9" name="Picture 8">
              <a:extLst>
                <a:ext uri="{FF2B5EF4-FFF2-40B4-BE49-F238E27FC236}">
                  <a16:creationId xmlns:a16="http://schemas.microsoft.com/office/drawing/2014/main" id="{7F4A4FAC-30EF-4E36-A9E8-2F7910E4A1EF}"/>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19794" y="6356350"/>
              <a:ext cx="560546" cy="365126"/>
            </a:xfrm>
            <a:prstGeom prst="rect">
              <a:avLst/>
            </a:prstGeom>
          </p:spPr>
        </p:pic>
        <p:cxnSp>
          <p:nvCxnSpPr>
            <p:cNvPr id="10" name="Straight Connector 9">
              <a:extLst>
                <a:ext uri="{FF2B5EF4-FFF2-40B4-BE49-F238E27FC236}">
                  <a16:creationId xmlns:a16="http://schemas.microsoft.com/office/drawing/2014/main" id="{8675E4F3-C883-4E37-8CB6-4A157B09ABBB}"/>
                </a:ext>
              </a:extLst>
            </p:cNvPr>
            <p:cNvCxnSpPr>
              <a:cxnSpLocks/>
            </p:cNvCxnSpPr>
            <p:nvPr userDrawn="1"/>
          </p:nvCxnSpPr>
          <p:spPr>
            <a:xfrm>
              <a:off x="11298619" y="6463862"/>
              <a:ext cx="0" cy="157655"/>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624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D38FAF-6A2C-43F3-86CA-409580A44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C3828D1-1DBA-447D-96FB-14DA6A8BA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DA2DE0-CC06-4029-ACB1-D54BCF2FD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5A6F7-3659-42B6-9D7A-0084EACD8148}" type="datetime1">
              <a:rPr lang="en-CA" smtClean="0"/>
              <a:t>2018-05-30</a:t>
            </a:fld>
            <a:endParaRPr lang="en-CA"/>
          </a:p>
        </p:txBody>
      </p:sp>
      <p:sp>
        <p:nvSpPr>
          <p:cNvPr id="5" name="Footer Placeholder 4">
            <a:extLst>
              <a:ext uri="{FF2B5EF4-FFF2-40B4-BE49-F238E27FC236}">
                <a16:creationId xmlns:a16="http://schemas.microsoft.com/office/drawing/2014/main" id="{886EEA19-B3D1-4256-9694-98E3F9FBF2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0D657F2-0721-486D-AD00-0773F8FAC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6AB1A4-1376-4B7E-84A4-26A90531B500}" type="slidenum">
              <a:rPr lang="en-CA" smtClean="0"/>
              <a:t>‹#›</a:t>
            </a:fld>
            <a:endParaRPr lang="en-CA"/>
          </a:p>
        </p:txBody>
      </p:sp>
    </p:spTree>
    <p:extLst>
      <p:ext uri="{BB962C8B-B14F-4D97-AF65-F5344CB8AC3E}">
        <p14:creationId xmlns:p14="http://schemas.microsoft.com/office/powerpoint/2010/main" val="423773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6.png"/><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image" Target="../media/image11.png"/><Relationship Id="rId21"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10.png"/><Relationship Id="rId17" Type="http://schemas.openxmlformats.org/officeDocument/2006/relationships/image" Target="../media/image21.png"/><Relationship Id="rId2" Type="http://schemas.openxmlformats.org/officeDocument/2006/relationships/notesSlide" Target="../notesSlides/notesSlide1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5.png"/><Relationship Id="rId14" Type="http://schemas.openxmlformats.org/officeDocument/2006/relationships/image" Target="../media/image6.png"/><Relationship Id="rId22"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png"/><Relationship Id="rId18" Type="http://schemas.openxmlformats.org/officeDocument/2006/relationships/image" Target="../media/image32.gif"/><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31.gif"/><Relationship Id="rId2" Type="http://schemas.microsoft.com/office/2007/relationships/media" Target="../media/media1.mp3"/><Relationship Id="rId16" Type="http://schemas.openxmlformats.org/officeDocument/2006/relationships/image" Target="../media/image9.png"/><Relationship Id="rId20" Type="http://schemas.openxmlformats.org/officeDocument/2006/relationships/image" Target="../media/image10.png"/><Relationship Id="rId1" Type="http://schemas.openxmlformats.org/officeDocument/2006/relationships/audio" Target="NULL" TargetMode="External"/><Relationship Id="rId6" Type="http://schemas.openxmlformats.org/officeDocument/2006/relationships/image" Target="../media/image27.png"/><Relationship Id="rId11" Type="http://schemas.openxmlformats.org/officeDocument/2006/relationships/image" Target="../media/image30.gif"/><Relationship Id="rId5" Type="http://schemas.openxmlformats.org/officeDocument/2006/relationships/notesSlide" Target="../notesSlides/notesSlide15.xml"/><Relationship Id="rId15" Type="http://schemas.openxmlformats.org/officeDocument/2006/relationships/image" Target="../media/image8.png"/><Relationship Id="rId10" Type="http://schemas.openxmlformats.org/officeDocument/2006/relationships/image" Target="../media/image29.gif"/><Relationship Id="rId19" Type="http://schemas.openxmlformats.org/officeDocument/2006/relationships/image" Target="../media/image33.gif"/><Relationship Id="rId4" Type="http://schemas.openxmlformats.org/officeDocument/2006/relationships/slideLayout" Target="../slideLayouts/slideLayout7.xml"/><Relationship Id="rId9" Type="http://schemas.openxmlformats.org/officeDocument/2006/relationships/image" Target="../media/image28.gif"/><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1.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70.png"/><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5" Type="http://schemas.openxmlformats.org/officeDocument/2006/relationships/image" Target="../media/image4.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70.png"/><Relationship Id="rId3" Type="http://schemas.openxmlformats.org/officeDocument/2006/relationships/image" Target="../media/image39.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5" Type="http://schemas.openxmlformats.org/officeDocument/2006/relationships/image" Target="../media/image4.sv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E91FB-FFEE-4078-A0CF-E2C86D9C314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760" r="27217" b="47968"/>
          <a:stretch/>
        </p:blipFill>
        <p:spPr>
          <a:xfrm>
            <a:off x="688369" y="2291094"/>
            <a:ext cx="4127221" cy="4566906"/>
          </a:xfrm>
          <a:prstGeom prst="rect">
            <a:avLst/>
          </a:prstGeom>
        </p:spPr>
      </p:pic>
      <p:sp>
        <p:nvSpPr>
          <p:cNvPr id="6" name="Rectangle: Rounded Corners 5">
            <a:extLst>
              <a:ext uri="{FF2B5EF4-FFF2-40B4-BE49-F238E27FC236}">
                <a16:creationId xmlns:a16="http://schemas.microsoft.com/office/drawing/2014/main" id="{C12FC894-F4A4-48C2-98AA-802443D70AB7}"/>
              </a:ext>
            </a:extLst>
          </p:cNvPr>
          <p:cNvSpPr/>
          <p:nvPr/>
        </p:nvSpPr>
        <p:spPr>
          <a:xfrm>
            <a:off x="4734510" y="1028041"/>
            <a:ext cx="6830171" cy="2695492"/>
          </a:xfrm>
          <a:prstGeom prst="roundRect">
            <a:avLst/>
          </a:prstGeom>
          <a:solidFill>
            <a:srgbClr val="0620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a:solidFill>
                  <a:schemeClr val="bg1"/>
                </a:solidFill>
                <a:latin typeface="Arial" panose="020B0604020202020204" pitchFamily="34" charset="0"/>
                <a:cs typeface="Arial" panose="020B0604020202020204" pitchFamily="34" charset="0"/>
              </a:rPr>
              <a:t>Context-Aware Conversational Developer Assistants</a:t>
            </a:r>
          </a:p>
        </p:txBody>
      </p:sp>
      <p:graphicFrame>
        <p:nvGraphicFramePr>
          <p:cNvPr id="7" name="Table 6">
            <a:extLst>
              <a:ext uri="{FF2B5EF4-FFF2-40B4-BE49-F238E27FC236}">
                <a16:creationId xmlns:a16="http://schemas.microsoft.com/office/drawing/2014/main" id="{94508692-33ED-4EAD-8701-8056CE152D62}"/>
              </a:ext>
            </a:extLst>
          </p:cNvPr>
          <p:cNvGraphicFramePr>
            <a:graphicFrameLocks noGrp="1"/>
          </p:cNvGraphicFramePr>
          <p:nvPr>
            <p:extLst>
              <p:ext uri="{D42A27DB-BD31-4B8C-83A1-F6EECF244321}">
                <p14:modId xmlns:p14="http://schemas.microsoft.com/office/powerpoint/2010/main" val="910768933"/>
              </p:ext>
            </p:extLst>
          </p:nvPr>
        </p:nvGraphicFramePr>
        <p:xfrm>
          <a:off x="5365298" y="4102046"/>
          <a:ext cx="5788255" cy="1188720"/>
        </p:xfrm>
        <a:graphic>
          <a:graphicData uri="http://schemas.openxmlformats.org/drawingml/2006/table">
            <a:tbl>
              <a:tblPr firstRow="1" bandRow="1">
                <a:tableStyleId>{2D5ABB26-0587-4C30-8999-92F81FD0307C}</a:tableStyleId>
              </a:tblPr>
              <a:tblGrid>
                <a:gridCol w="2086669">
                  <a:extLst>
                    <a:ext uri="{9D8B030D-6E8A-4147-A177-3AD203B41FA5}">
                      <a16:colId xmlns:a16="http://schemas.microsoft.com/office/drawing/2014/main" val="1571240221"/>
                    </a:ext>
                  </a:extLst>
                </a:gridCol>
                <a:gridCol w="3701586">
                  <a:extLst>
                    <a:ext uri="{9D8B030D-6E8A-4147-A177-3AD203B41FA5}">
                      <a16:colId xmlns:a16="http://schemas.microsoft.com/office/drawing/2014/main" val="853223951"/>
                    </a:ext>
                  </a:extLst>
                </a:gridCol>
              </a:tblGrid>
              <a:tr h="370840">
                <a:tc>
                  <a:txBody>
                    <a:bodyPr/>
                    <a:lstStyle/>
                    <a:p>
                      <a:r>
                        <a:rPr lang="en-CA" sz="2000" u="sng" dirty="0">
                          <a:solidFill>
                            <a:srgbClr val="6C958E"/>
                          </a:solidFill>
                        </a:rPr>
                        <a:t>Nick Bradley</a:t>
                      </a:r>
                    </a:p>
                  </a:txBody>
                  <a:tcPr/>
                </a:tc>
                <a:tc>
                  <a:txBody>
                    <a:bodyPr/>
                    <a:lstStyle/>
                    <a:p>
                      <a:r>
                        <a:rPr lang="en-CA" dirty="0">
                          <a:solidFill>
                            <a:srgbClr val="6C958E"/>
                          </a:solidFill>
                        </a:rPr>
                        <a:t>University of British Columbia</a:t>
                      </a:r>
                    </a:p>
                  </a:txBody>
                  <a:tcPr/>
                </a:tc>
                <a:extLst>
                  <a:ext uri="{0D108BD9-81ED-4DB2-BD59-A6C34878D82A}">
                    <a16:rowId xmlns:a16="http://schemas.microsoft.com/office/drawing/2014/main" val="993201374"/>
                  </a:ext>
                </a:extLst>
              </a:tr>
              <a:tr h="370840">
                <a:tc>
                  <a:txBody>
                    <a:bodyPr/>
                    <a:lstStyle/>
                    <a:p>
                      <a:r>
                        <a:rPr lang="en-CA" sz="2000" dirty="0">
                          <a:solidFill>
                            <a:srgbClr val="6C958E"/>
                          </a:solidFill>
                        </a:rPr>
                        <a:t>Thomas Fritz</a:t>
                      </a:r>
                      <a:endParaRPr lang="en-CA" dirty="0">
                        <a:solidFill>
                          <a:srgbClr val="6C958E"/>
                        </a:solidFill>
                      </a:endParaRPr>
                    </a:p>
                  </a:txBody>
                  <a:tcPr/>
                </a:tc>
                <a:tc>
                  <a:txBody>
                    <a:bodyPr/>
                    <a:lstStyle/>
                    <a:p>
                      <a:r>
                        <a:rPr lang="en-CA" dirty="0">
                          <a:solidFill>
                            <a:srgbClr val="6C958E"/>
                          </a:solidFill>
                        </a:rPr>
                        <a:t>University of Zurich</a:t>
                      </a:r>
                    </a:p>
                  </a:txBody>
                  <a:tcPr/>
                </a:tc>
                <a:extLst>
                  <a:ext uri="{0D108BD9-81ED-4DB2-BD59-A6C34878D82A}">
                    <a16:rowId xmlns:a16="http://schemas.microsoft.com/office/drawing/2014/main" val="2810812925"/>
                  </a:ext>
                </a:extLst>
              </a:tr>
              <a:tr h="370840">
                <a:tc>
                  <a:txBody>
                    <a:bodyPr/>
                    <a:lstStyle/>
                    <a:p>
                      <a:r>
                        <a:rPr lang="en-CA" sz="2000" dirty="0">
                          <a:solidFill>
                            <a:srgbClr val="6C958E"/>
                          </a:solidFill>
                        </a:rPr>
                        <a:t>Reid Holmes</a:t>
                      </a:r>
                      <a:endParaRPr lang="en-CA" dirty="0">
                        <a:solidFill>
                          <a:srgbClr val="6C958E"/>
                        </a:solidFill>
                      </a:endParaRPr>
                    </a:p>
                  </a:txBody>
                  <a:tcPr/>
                </a:tc>
                <a:tc>
                  <a:txBody>
                    <a:bodyPr/>
                    <a:lstStyle/>
                    <a:p>
                      <a:r>
                        <a:rPr lang="en-CA" dirty="0">
                          <a:solidFill>
                            <a:srgbClr val="6C958E"/>
                          </a:solidFill>
                        </a:rPr>
                        <a:t>University of British Columbia</a:t>
                      </a:r>
                    </a:p>
                  </a:txBody>
                  <a:tcPr/>
                </a:tc>
                <a:extLst>
                  <a:ext uri="{0D108BD9-81ED-4DB2-BD59-A6C34878D82A}">
                    <a16:rowId xmlns:a16="http://schemas.microsoft.com/office/drawing/2014/main" val="3324483384"/>
                  </a:ext>
                </a:extLst>
              </a:tr>
            </a:tbl>
          </a:graphicData>
        </a:graphic>
      </p:graphicFrame>
    </p:spTree>
    <p:extLst>
      <p:ext uri="{BB962C8B-B14F-4D97-AF65-F5344CB8AC3E}">
        <p14:creationId xmlns:p14="http://schemas.microsoft.com/office/powerpoint/2010/main" val="253605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10</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solidFill>
                  <a:schemeClr val="bg1">
                    <a:lumMod val="75000"/>
                  </a:schemeClr>
                </a:solidFill>
              </a:rPr>
              <a:t>…</a:t>
            </a:r>
            <a:endParaRPr lang="en-CA" dirty="0">
              <a:solidFill>
                <a:schemeClr val="bg1">
                  <a:lumMod val="75000"/>
                </a:schemeClr>
              </a:solidFill>
            </a:endParaRPr>
          </a:p>
        </p:txBody>
      </p:sp>
      <p:grpSp>
        <p:nvGrpSpPr>
          <p:cNvPr id="44" name="Group 43">
            <a:extLst>
              <a:ext uri="{FF2B5EF4-FFF2-40B4-BE49-F238E27FC236}">
                <a16:creationId xmlns:a16="http://schemas.microsoft.com/office/drawing/2014/main" id="{A6678A21-FDE9-422A-8953-B64D120F7CCD}"/>
              </a:ext>
            </a:extLst>
          </p:cNvPr>
          <p:cNvGrpSpPr/>
          <p:nvPr/>
        </p:nvGrpSpPr>
        <p:grpSpPr>
          <a:xfrm>
            <a:off x="6577504" y="4377492"/>
            <a:ext cx="914400" cy="1539526"/>
            <a:chOff x="2956166" y="3757252"/>
            <a:chExt cx="914400" cy="1539526"/>
          </a:xfrm>
        </p:grpSpPr>
        <p:sp>
          <p:nvSpPr>
            <p:cNvPr id="45" name="Oval 44">
              <a:extLst>
                <a:ext uri="{FF2B5EF4-FFF2-40B4-BE49-F238E27FC236}">
                  <a16:creationId xmlns:a16="http://schemas.microsoft.com/office/drawing/2014/main" id="{C2BAA6D9-2E84-4E0E-BCF9-2069D66C4E81}"/>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5AB73970-2BF5-49BC-99A9-B2B1956C59B2}"/>
                </a:ext>
              </a:extLst>
            </p:cNvPr>
            <p:cNvCxnSpPr>
              <a:cxnSpLocks/>
              <a:endCxn id="45" idx="0"/>
            </p:cNvCxnSpPr>
            <p:nvPr/>
          </p:nvCxnSpPr>
          <p:spPr>
            <a:xfrm>
              <a:off x="3241180" y="3757252"/>
              <a:ext cx="172186" cy="625126"/>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5" name="Picture 54">
            <a:extLst>
              <a:ext uri="{FF2B5EF4-FFF2-40B4-BE49-F238E27FC236}">
                <a16:creationId xmlns:a16="http://schemas.microsoft.com/office/drawing/2014/main" id="{AE80F460-42C1-48F8-A798-96AF01A449F6}"/>
              </a:ext>
            </a:extLst>
          </p:cNvPr>
          <p:cNvPicPr>
            <a:picLocks noChangeAspect="1"/>
          </p:cNvPicPr>
          <p:nvPr/>
        </p:nvPicPr>
        <p:blipFill>
          <a:blip r:embed="rId8">
            <a:duotone>
              <a:schemeClr val="accent3">
                <a:shade val="45000"/>
                <a:satMod val="135000"/>
              </a:schemeClr>
              <a:prstClr val="white"/>
            </a:duotone>
          </a:blip>
          <a:stretch>
            <a:fillRect/>
          </a:stretch>
        </p:blipFill>
        <p:spPr>
          <a:xfrm>
            <a:off x="6721971" y="5125085"/>
            <a:ext cx="640080" cy="640080"/>
          </a:xfrm>
          <a:prstGeom prst="rect">
            <a:avLst/>
          </a:prstGeom>
          <a:ln>
            <a:noFill/>
          </a:ln>
        </p:spPr>
      </p:pic>
      <p:grpSp>
        <p:nvGrpSpPr>
          <p:cNvPr id="56" name="Group 55">
            <a:extLst>
              <a:ext uri="{FF2B5EF4-FFF2-40B4-BE49-F238E27FC236}">
                <a16:creationId xmlns:a16="http://schemas.microsoft.com/office/drawing/2014/main" id="{050E7966-8779-459B-BE21-0B1151D2DF7C}"/>
              </a:ext>
            </a:extLst>
          </p:cNvPr>
          <p:cNvGrpSpPr/>
          <p:nvPr/>
        </p:nvGrpSpPr>
        <p:grpSpPr>
          <a:xfrm>
            <a:off x="7309664" y="3952326"/>
            <a:ext cx="1878286" cy="1344452"/>
            <a:chOff x="1181914" y="4207263"/>
            <a:chExt cx="1878286" cy="1344452"/>
          </a:xfrm>
        </p:grpSpPr>
        <p:sp>
          <p:nvSpPr>
            <p:cNvPr id="59" name="Oval 58">
              <a:extLst>
                <a:ext uri="{FF2B5EF4-FFF2-40B4-BE49-F238E27FC236}">
                  <a16:creationId xmlns:a16="http://schemas.microsoft.com/office/drawing/2014/main" id="{71AC1F62-535F-4B5F-8199-4A16DD4EB54B}"/>
                </a:ext>
              </a:extLst>
            </p:cNvPr>
            <p:cNvSpPr/>
            <p:nvPr/>
          </p:nvSpPr>
          <p:spPr>
            <a:xfrm>
              <a:off x="2145800" y="4637315"/>
              <a:ext cx="914400" cy="914400"/>
            </a:xfrm>
            <a:prstGeom prst="ellipse">
              <a:avLst/>
            </a:prstGeom>
            <a:blipFill dpi="0" rotWithShape="1">
              <a:blip r:embed="rId5"/>
              <a:srcRect/>
              <a:stretch>
                <a:fillRect/>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8" name="Straight Arrow Connector 57">
              <a:extLst>
                <a:ext uri="{FF2B5EF4-FFF2-40B4-BE49-F238E27FC236}">
                  <a16:creationId xmlns:a16="http://schemas.microsoft.com/office/drawing/2014/main" id="{EABC7297-B9A1-446A-AC6E-C6EF43F67E8F}"/>
                </a:ext>
              </a:extLst>
            </p:cNvPr>
            <p:cNvCxnSpPr>
              <a:cxnSpLocks/>
              <a:endCxn id="59" idx="1"/>
            </p:cNvCxnSpPr>
            <p:nvPr/>
          </p:nvCxnSpPr>
          <p:spPr>
            <a:xfrm>
              <a:off x="1181914" y="4207263"/>
              <a:ext cx="1097797" cy="563963"/>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1" name="Group 60">
            <a:extLst>
              <a:ext uri="{FF2B5EF4-FFF2-40B4-BE49-F238E27FC236}">
                <a16:creationId xmlns:a16="http://schemas.microsoft.com/office/drawing/2014/main" id="{37F9C3CD-E0F6-4FBD-AF48-D215B81241C0}"/>
              </a:ext>
            </a:extLst>
          </p:cNvPr>
          <p:cNvGrpSpPr/>
          <p:nvPr/>
        </p:nvGrpSpPr>
        <p:grpSpPr>
          <a:xfrm>
            <a:off x="7303273" y="3959818"/>
            <a:ext cx="1878286" cy="1344452"/>
            <a:chOff x="1181914" y="4207263"/>
            <a:chExt cx="1878286" cy="1344452"/>
          </a:xfrm>
        </p:grpSpPr>
        <p:sp>
          <p:nvSpPr>
            <p:cNvPr id="62" name="Oval 61">
              <a:extLst>
                <a:ext uri="{FF2B5EF4-FFF2-40B4-BE49-F238E27FC236}">
                  <a16:creationId xmlns:a16="http://schemas.microsoft.com/office/drawing/2014/main" id="{CDBE5B5C-869F-4031-81CE-537DA7E9F4D9}"/>
                </a:ext>
              </a:extLst>
            </p:cNvPr>
            <p:cNvSpPr/>
            <p:nvPr/>
          </p:nvSpPr>
          <p:spPr>
            <a:xfrm>
              <a:off x="2145800" y="4637315"/>
              <a:ext cx="914400" cy="914400"/>
            </a:xfrm>
            <a:prstGeom prst="ellipse">
              <a:avLst/>
            </a:prstGeom>
            <a:blipFill dpi="0" rotWithShape="1">
              <a:blip r:embed="rId5">
                <a:alphaModFix amt="15000"/>
              </a:blip>
              <a:srcRect/>
              <a:stretch>
                <a:fillRect/>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3" name="Straight Arrow Connector 62">
              <a:extLst>
                <a:ext uri="{FF2B5EF4-FFF2-40B4-BE49-F238E27FC236}">
                  <a16:creationId xmlns:a16="http://schemas.microsoft.com/office/drawing/2014/main" id="{73A11622-52FC-42D6-A64A-0DBA7EAA68B5}"/>
                </a:ext>
              </a:extLst>
            </p:cNvPr>
            <p:cNvCxnSpPr>
              <a:cxnSpLocks/>
              <a:endCxn id="62" idx="1"/>
            </p:cNvCxnSpPr>
            <p:nvPr/>
          </p:nvCxnSpPr>
          <p:spPr>
            <a:xfrm>
              <a:off x="1181914" y="4207263"/>
              <a:ext cx="1097797"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65" name="Picture 64">
            <a:extLst>
              <a:ext uri="{FF2B5EF4-FFF2-40B4-BE49-F238E27FC236}">
                <a16:creationId xmlns:a16="http://schemas.microsoft.com/office/drawing/2014/main" id="{976AB3B8-6337-4840-98C1-79E25BEB5237}"/>
              </a:ext>
            </a:extLst>
          </p:cNvPr>
          <p:cNvPicPr>
            <a:picLocks noChangeAspect="1"/>
          </p:cNvPicPr>
          <p:nvPr/>
        </p:nvPicPr>
        <p:blipFill rotWithShape="1">
          <a:blip r:embed="rId10"/>
          <a:srcRect l="20369" t="20368" r="18523" b="18524"/>
          <a:stretch/>
        </p:blipFill>
        <p:spPr>
          <a:xfrm>
            <a:off x="8411935" y="4541689"/>
            <a:ext cx="640079" cy="640080"/>
          </a:xfrm>
          <a:prstGeom prst="ellipse">
            <a:avLst/>
          </a:prstGeom>
          <a:noFill/>
        </p:spPr>
      </p:pic>
      <p:sp>
        <p:nvSpPr>
          <p:cNvPr id="66" name="Rectangle: Rounded Corners 65">
            <a:extLst>
              <a:ext uri="{FF2B5EF4-FFF2-40B4-BE49-F238E27FC236}">
                <a16:creationId xmlns:a16="http://schemas.microsoft.com/office/drawing/2014/main" id="{FDB7AD5F-B9AD-4317-ADAF-3B399A12A214}"/>
              </a:ext>
            </a:extLst>
          </p:cNvPr>
          <p:cNvSpPr/>
          <p:nvPr/>
        </p:nvSpPr>
        <p:spPr>
          <a:xfrm>
            <a:off x="4147989" y="3644638"/>
            <a:ext cx="402223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Create pull request on </a:t>
            </a:r>
            <a:r>
              <a:rPr lang="en-CA" dirty="0" err="1">
                <a:latin typeface="Consolas" panose="020B0609020204030204" pitchFamily="49" charset="0"/>
              </a:rPr>
              <a:t>iss</a:t>
            </a:r>
            <a:r>
              <a:rPr lang="en-CA" dirty="0">
                <a:latin typeface="Consolas" panose="020B0609020204030204" pitchFamily="49" charset="0"/>
              </a:rPr>
              <a:t>/37</a:t>
            </a:r>
          </a:p>
        </p:txBody>
      </p:sp>
      <p:sp>
        <p:nvSpPr>
          <p:cNvPr id="67" name="Rectangle: Rounded Corners 66">
            <a:extLst>
              <a:ext uri="{FF2B5EF4-FFF2-40B4-BE49-F238E27FC236}">
                <a16:creationId xmlns:a16="http://schemas.microsoft.com/office/drawing/2014/main" id="{F4BF46CC-7293-41C3-BD91-6BA543A899FE}"/>
              </a:ext>
            </a:extLst>
          </p:cNvPr>
          <p:cNvSpPr/>
          <p:nvPr/>
        </p:nvSpPr>
        <p:spPr>
          <a:xfrm>
            <a:off x="5188207" y="3644638"/>
            <a:ext cx="1805049"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Assign @mark</a:t>
            </a:r>
          </a:p>
        </p:txBody>
      </p:sp>
      <p:pic>
        <p:nvPicPr>
          <p:cNvPr id="68" name="Picture 67">
            <a:extLst>
              <a:ext uri="{FF2B5EF4-FFF2-40B4-BE49-F238E27FC236}">
                <a16:creationId xmlns:a16="http://schemas.microsoft.com/office/drawing/2014/main" id="{A48DEE78-2341-40E6-BD09-D51F8C6A2124}"/>
              </a:ext>
            </a:extLst>
          </p:cNvPr>
          <p:cNvPicPr>
            <a:picLocks noChangeAspect="1"/>
          </p:cNvPicPr>
          <p:nvPr/>
        </p:nvPicPr>
        <p:blipFill rotWithShape="1">
          <a:blip r:embed="rId10">
            <a:duotone>
              <a:schemeClr val="bg2">
                <a:shade val="45000"/>
                <a:satMod val="135000"/>
              </a:schemeClr>
              <a:prstClr val="white"/>
            </a:duotone>
          </a:blip>
          <a:srcRect l="20369" t="20368" r="18523" b="18524"/>
          <a:stretch/>
        </p:blipFill>
        <p:spPr>
          <a:xfrm>
            <a:off x="8407038" y="4531413"/>
            <a:ext cx="640079" cy="640080"/>
          </a:xfrm>
          <a:prstGeom prst="ellipse">
            <a:avLst/>
          </a:prstGeom>
          <a:noFill/>
        </p:spPr>
      </p:pic>
      <p:sp>
        <p:nvSpPr>
          <p:cNvPr id="40" name="Thought Bubble: Cloud 39">
            <a:extLst>
              <a:ext uri="{FF2B5EF4-FFF2-40B4-BE49-F238E27FC236}">
                <a16:creationId xmlns:a16="http://schemas.microsoft.com/office/drawing/2014/main" id="{CFD8925A-7B43-47BA-8B57-CBF2656C63E1}"/>
              </a:ext>
            </a:extLst>
          </p:cNvPr>
          <p:cNvSpPr/>
          <p:nvPr/>
        </p:nvSpPr>
        <p:spPr>
          <a:xfrm>
            <a:off x="7201132" y="334914"/>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done! Let’s push out those changes.</a:t>
            </a:r>
            <a:endParaRPr lang="en-US" sz="1400" dirty="0">
              <a:solidFill>
                <a:schemeClr val="bg1"/>
              </a:solidFill>
            </a:endParaRPr>
          </a:p>
        </p:txBody>
      </p:sp>
    </p:spTree>
    <p:extLst>
      <p:ext uri="{BB962C8B-B14F-4D97-AF65-F5344CB8AC3E}">
        <p14:creationId xmlns:p14="http://schemas.microsoft.com/office/powerpoint/2010/main" val="15158589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grpId="1" nodeType="afterEffect">
                                  <p:stCondLst>
                                    <p:cond delay="0"/>
                                  </p:stCondLst>
                                  <p:childTnLst>
                                    <p:animMotion origin="layout" path="M 1.66667E-6 -1.48148E-6 L 0.31784 0.04607 " pathEditMode="relative" rAng="0" ptsTypes="AA">
                                      <p:cBhvr>
                                        <p:cTn id="21" dur="500" fill="hold"/>
                                        <p:tgtEl>
                                          <p:spTgt spid="66"/>
                                        </p:tgtEl>
                                        <p:attrNameLst>
                                          <p:attrName>ppt_x</p:attrName>
                                          <p:attrName>ppt_y</p:attrName>
                                        </p:attrNameLst>
                                      </p:cBhvr>
                                      <p:rCtr x="15885" y="2292"/>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childTnLst>
                          </p:cTn>
                        </p:par>
                        <p:par>
                          <p:cTn id="26" fill="hold">
                            <p:stCondLst>
                              <p:cond delay="0"/>
                            </p:stCondLst>
                            <p:childTnLst>
                              <p:par>
                                <p:cTn id="27" presetID="42" presetClass="path" presetSubtype="0" accel="50000" decel="50000" fill="hold" grpId="1" nodeType="afterEffect">
                                  <p:stCondLst>
                                    <p:cond delay="0"/>
                                  </p:stCondLst>
                                  <p:childTnLst>
                                    <p:animMotion origin="layout" path="M 8.33333E-7 -1.48148E-6 L 0.33138 0.11621 " pathEditMode="relative" rAng="0" ptsTypes="AA">
                                      <p:cBhvr>
                                        <p:cTn id="28" dur="500" fill="hold"/>
                                        <p:tgtEl>
                                          <p:spTgt spid="67"/>
                                        </p:tgtEl>
                                        <p:attrNameLst>
                                          <p:attrName>ppt_x</p:attrName>
                                          <p:attrName>ppt_y</p:attrName>
                                        </p:attrNameLst>
                                      </p:cBhvr>
                                      <p:rCtr x="16563" y="581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65"/>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6" grpId="2" animBg="1"/>
      <p:bldP spid="67" grpId="0" animBg="1"/>
      <p:bldP spid="67" grpId="1" animBg="1"/>
      <p:bldP spid="67"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11</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solidFill>
                  <a:schemeClr val="bg1">
                    <a:lumMod val="75000"/>
                  </a:schemeClr>
                </a:solidFill>
              </a:rPr>
              <a:t>…</a:t>
            </a:r>
            <a:endParaRPr lang="en-CA" dirty="0">
              <a:solidFill>
                <a:schemeClr val="bg1">
                  <a:lumMod val="75000"/>
                </a:schemeClr>
              </a:solidFill>
            </a:endParaRPr>
          </a:p>
        </p:txBody>
      </p:sp>
      <p:grpSp>
        <p:nvGrpSpPr>
          <p:cNvPr id="44" name="Group 43">
            <a:extLst>
              <a:ext uri="{FF2B5EF4-FFF2-40B4-BE49-F238E27FC236}">
                <a16:creationId xmlns:a16="http://schemas.microsoft.com/office/drawing/2014/main" id="{A6678A21-FDE9-422A-8953-B64D120F7CCD}"/>
              </a:ext>
            </a:extLst>
          </p:cNvPr>
          <p:cNvGrpSpPr/>
          <p:nvPr/>
        </p:nvGrpSpPr>
        <p:grpSpPr>
          <a:xfrm>
            <a:off x="6577504" y="4377492"/>
            <a:ext cx="914400" cy="1539526"/>
            <a:chOff x="2956166" y="3757252"/>
            <a:chExt cx="914400" cy="1539526"/>
          </a:xfrm>
        </p:grpSpPr>
        <p:sp>
          <p:nvSpPr>
            <p:cNvPr id="45" name="Oval 44">
              <a:extLst>
                <a:ext uri="{FF2B5EF4-FFF2-40B4-BE49-F238E27FC236}">
                  <a16:creationId xmlns:a16="http://schemas.microsoft.com/office/drawing/2014/main" id="{C2BAA6D9-2E84-4E0E-BCF9-2069D66C4E81}"/>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5AB73970-2BF5-49BC-99A9-B2B1956C59B2}"/>
                </a:ext>
              </a:extLst>
            </p:cNvPr>
            <p:cNvCxnSpPr>
              <a:cxnSpLocks/>
              <a:endCxn id="45" idx="0"/>
            </p:cNvCxnSpPr>
            <p:nvPr/>
          </p:nvCxnSpPr>
          <p:spPr>
            <a:xfrm>
              <a:off x="3241180" y="3757252"/>
              <a:ext cx="172186" cy="625126"/>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5" name="Picture 54">
            <a:extLst>
              <a:ext uri="{FF2B5EF4-FFF2-40B4-BE49-F238E27FC236}">
                <a16:creationId xmlns:a16="http://schemas.microsoft.com/office/drawing/2014/main" id="{AE80F460-42C1-48F8-A798-96AF01A449F6}"/>
              </a:ext>
            </a:extLst>
          </p:cNvPr>
          <p:cNvPicPr>
            <a:picLocks noChangeAspect="1"/>
          </p:cNvPicPr>
          <p:nvPr/>
        </p:nvPicPr>
        <p:blipFill>
          <a:blip r:embed="rId8">
            <a:duotone>
              <a:schemeClr val="accent3">
                <a:shade val="45000"/>
                <a:satMod val="135000"/>
              </a:schemeClr>
              <a:prstClr val="white"/>
            </a:duotone>
          </a:blip>
          <a:stretch>
            <a:fillRect/>
          </a:stretch>
        </p:blipFill>
        <p:spPr>
          <a:xfrm>
            <a:off x="6721971" y="5125085"/>
            <a:ext cx="640080" cy="640080"/>
          </a:xfrm>
          <a:prstGeom prst="rect">
            <a:avLst/>
          </a:prstGeom>
          <a:ln>
            <a:noFill/>
          </a:ln>
        </p:spPr>
      </p:pic>
      <p:grpSp>
        <p:nvGrpSpPr>
          <p:cNvPr id="8" name="Group 7">
            <a:extLst>
              <a:ext uri="{FF2B5EF4-FFF2-40B4-BE49-F238E27FC236}">
                <a16:creationId xmlns:a16="http://schemas.microsoft.com/office/drawing/2014/main" id="{D11B3F18-D2ED-4CE6-84F8-233657734D06}"/>
              </a:ext>
            </a:extLst>
          </p:cNvPr>
          <p:cNvGrpSpPr/>
          <p:nvPr/>
        </p:nvGrpSpPr>
        <p:grpSpPr>
          <a:xfrm>
            <a:off x="7303273" y="3959818"/>
            <a:ext cx="1878286" cy="1344452"/>
            <a:chOff x="7303273" y="3959818"/>
            <a:chExt cx="1878286" cy="1344452"/>
          </a:xfrm>
        </p:grpSpPr>
        <p:grpSp>
          <p:nvGrpSpPr>
            <p:cNvPr id="61" name="Group 60">
              <a:extLst>
                <a:ext uri="{FF2B5EF4-FFF2-40B4-BE49-F238E27FC236}">
                  <a16:creationId xmlns:a16="http://schemas.microsoft.com/office/drawing/2014/main" id="{37F9C3CD-E0F6-4FBD-AF48-D215B81241C0}"/>
                </a:ext>
              </a:extLst>
            </p:cNvPr>
            <p:cNvGrpSpPr/>
            <p:nvPr/>
          </p:nvGrpSpPr>
          <p:grpSpPr>
            <a:xfrm>
              <a:off x="7303273" y="3959818"/>
              <a:ext cx="1878286" cy="1344452"/>
              <a:chOff x="1181914" y="4207263"/>
              <a:chExt cx="1878286" cy="1344452"/>
            </a:xfrm>
          </p:grpSpPr>
          <p:sp>
            <p:nvSpPr>
              <p:cNvPr id="62" name="Oval 61">
                <a:extLst>
                  <a:ext uri="{FF2B5EF4-FFF2-40B4-BE49-F238E27FC236}">
                    <a16:creationId xmlns:a16="http://schemas.microsoft.com/office/drawing/2014/main" id="{CDBE5B5C-869F-4031-81CE-537DA7E9F4D9}"/>
                  </a:ext>
                </a:extLst>
              </p:cNvPr>
              <p:cNvSpPr/>
              <p:nvPr/>
            </p:nvSpPr>
            <p:spPr>
              <a:xfrm>
                <a:off x="2145800" y="4637315"/>
                <a:ext cx="914400" cy="914400"/>
              </a:xfrm>
              <a:prstGeom prst="ellipse">
                <a:avLst/>
              </a:prstGeom>
              <a:blipFill dpi="0" rotWithShape="1">
                <a:blip r:embed="rId5">
                  <a:alphaModFix amt="15000"/>
                </a:blip>
                <a:srcRect/>
                <a:stretch>
                  <a:fillRect/>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3" name="Straight Arrow Connector 62">
                <a:extLst>
                  <a:ext uri="{FF2B5EF4-FFF2-40B4-BE49-F238E27FC236}">
                    <a16:creationId xmlns:a16="http://schemas.microsoft.com/office/drawing/2014/main" id="{73A11622-52FC-42D6-A64A-0DBA7EAA68B5}"/>
                  </a:ext>
                </a:extLst>
              </p:cNvPr>
              <p:cNvCxnSpPr>
                <a:cxnSpLocks/>
                <a:endCxn id="62" idx="1"/>
              </p:cNvCxnSpPr>
              <p:nvPr/>
            </p:nvCxnSpPr>
            <p:spPr>
              <a:xfrm>
                <a:off x="1181914" y="4207263"/>
                <a:ext cx="1097797"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68" name="Picture 67">
              <a:extLst>
                <a:ext uri="{FF2B5EF4-FFF2-40B4-BE49-F238E27FC236}">
                  <a16:creationId xmlns:a16="http://schemas.microsoft.com/office/drawing/2014/main" id="{A48DEE78-2341-40E6-BD09-D51F8C6A2124}"/>
                </a:ext>
              </a:extLst>
            </p:cNvPr>
            <p:cNvPicPr>
              <a:picLocks noChangeAspect="1"/>
            </p:cNvPicPr>
            <p:nvPr/>
          </p:nvPicPr>
          <p:blipFill rotWithShape="1">
            <a:blip r:embed="rId10">
              <a:duotone>
                <a:schemeClr val="bg2">
                  <a:shade val="45000"/>
                  <a:satMod val="135000"/>
                </a:schemeClr>
                <a:prstClr val="white"/>
              </a:duotone>
            </a:blip>
            <a:srcRect l="20369" t="20368" r="18523" b="18524"/>
            <a:stretch/>
          </p:blipFill>
          <p:spPr>
            <a:xfrm>
              <a:off x="8407038" y="4531413"/>
              <a:ext cx="640079" cy="640080"/>
            </a:xfrm>
            <a:prstGeom prst="ellipse">
              <a:avLst/>
            </a:prstGeom>
            <a:noFill/>
          </p:spPr>
        </p:pic>
      </p:grpSp>
      <p:grpSp>
        <p:nvGrpSpPr>
          <p:cNvPr id="16" name="Group 15">
            <a:extLst>
              <a:ext uri="{FF2B5EF4-FFF2-40B4-BE49-F238E27FC236}">
                <a16:creationId xmlns:a16="http://schemas.microsoft.com/office/drawing/2014/main" id="{6AC11322-0C3B-4D3A-A31C-D17520192116}"/>
              </a:ext>
            </a:extLst>
          </p:cNvPr>
          <p:cNvGrpSpPr/>
          <p:nvPr/>
        </p:nvGrpSpPr>
        <p:grpSpPr>
          <a:xfrm>
            <a:off x="7303273" y="2971800"/>
            <a:ext cx="2659662" cy="914400"/>
            <a:chOff x="7303273" y="2971800"/>
            <a:chExt cx="2659662" cy="914400"/>
          </a:xfrm>
        </p:grpSpPr>
        <p:grpSp>
          <p:nvGrpSpPr>
            <p:cNvPr id="14" name="Group 13">
              <a:extLst>
                <a:ext uri="{FF2B5EF4-FFF2-40B4-BE49-F238E27FC236}">
                  <a16:creationId xmlns:a16="http://schemas.microsoft.com/office/drawing/2014/main" id="{C34C6DB7-611B-457C-ACE8-BF518474550F}"/>
                </a:ext>
              </a:extLst>
            </p:cNvPr>
            <p:cNvGrpSpPr/>
            <p:nvPr/>
          </p:nvGrpSpPr>
          <p:grpSpPr>
            <a:xfrm>
              <a:off x="9048535" y="2971800"/>
              <a:ext cx="914400" cy="914400"/>
              <a:chOff x="9048535" y="2971800"/>
              <a:chExt cx="914400" cy="914400"/>
            </a:xfrm>
          </p:grpSpPr>
          <p:sp>
            <p:nvSpPr>
              <p:cNvPr id="48" name="Oval 47">
                <a:extLst>
                  <a:ext uri="{FF2B5EF4-FFF2-40B4-BE49-F238E27FC236}">
                    <a16:creationId xmlns:a16="http://schemas.microsoft.com/office/drawing/2014/main" id="{83CC6274-0A91-4366-84E8-83E44DE0B99A}"/>
                  </a:ext>
                </a:extLst>
              </p:cNvPr>
              <p:cNvSpPr/>
              <p:nvPr/>
            </p:nvSpPr>
            <p:spPr>
              <a:xfrm>
                <a:off x="9048535" y="2971800"/>
                <a:ext cx="914400" cy="914400"/>
              </a:xfrm>
              <a:prstGeom prst="ellipse">
                <a:avLst/>
              </a:prstGeom>
              <a:blipFill dpi="0" rotWithShape="1">
                <a:blip r:embed="rId5">
                  <a:alphaModFix amt="15000"/>
                </a:blip>
                <a:srcRect/>
                <a:stretch>
                  <a:fillRect/>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9" name="Picture 48">
                <a:extLst>
                  <a:ext uri="{FF2B5EF4-FFF2-40B4-BE49-F238E27FC236}">
                    <a16:creationId xmlns:a16="http://schemas.microsoft.com/office/drawing/2014/main" id="{B03043F0-5803-421E-8C0A-34C0BCF0B87C}"/>
                  </a:ext>
                </a:extLst>
              </p:cNvPr>
              <p:cNvPicPr>
                <a:picLocks noChangeAspect="1"/>
              </p:cNvPicPr>
              <p:nvPr/>
            </p:nvPicPr>
            <p:blipFill rotWithShape="1">
              <a:blip r:embed="rId6"/>
              <a:srcRect r="58729"/>
              <a:stretch/>
            </p:blipFill>
            <p:spPr>
              <a:xfrm>
                <a:off x="9140682" y="3168498"/>
                <a:ext cx="730105" cy="412187"/>
              </a:xfrm>
              <a:prstGeom prst="rect">
                <a:avLst/>
              </a:prstGeom>
              <a:noFill/>
            </p:spPr>
          </p:pic>
        </p:grpSp>
        <p:cxnSp>
          <p:nvCxnSpPr>
            <p:cNvPr id="42" name="Straight Arrow Connector 41">
              <a:extLst>
                <a:ext uri="{FF2B5EF4-FFF2-40B4-BE49-F238E27FC236}">
                  <a16:creationId xmlns:a16="http://schemas.microsoft.com/office/drawing/2014/main" id="{C81221F8-3909-48A1-A485-B3CE07221775}"/>
                </a:ext>
              </a:extLst>
            </p:cNvPr>
            <p:cNvCxnSpPr>
              <a:cxnSpLocks/>
              <a:endCxn id="48" idx="2"/>
            </p:cNvCxnSpPr>
            <p:nvPr/>
          </p:nvCxnSpPr>
          <p:spPr>
            <a:xfrm>
              <a:off x="7303273" y="3429000"/>
              <a:ext cx="1745262" cy="0"/>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0" name="Rectangle: Rounded Corners 49">
            <a:extLst>
              <a:ext uri="{FF2B5EF4-FFF2-40B4-BE49-F238E27FC236}">
                <a16:creationId xmlns:a16="http://schemas.microsoft.com/office/drawing/2014/main" id="{D61C2165-B914-428C-89DA-5A76AF797B0C}"/>
              </a:ext>
            </a:extLst>
          </p:cNvPr>
          <p:cNvSpPr/>
          <p:nvPr/>
        </p:nvSpPr>
        <p:spPr>
          <a:xfrm>
            <a:off x="4147989" y="3644638"/>
            <a:ext cx="402223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Add comment “fixed in PR #11”</a:t>
            </a:r>
          </a:p>
        </p:txBody>
      </p:sp>
      <p:sp>
        <p:nvSpPr>
          <p:cNvPr id="47" name="Thought Bubble: Cloud 46">
            <a:extLst>
              <a:ext uri="{FF2B5EF4-FFF2-40B4-BE49-F238E27FC236}">
                <a16:creationId xmlns:a16="http://schemas.microsoft.com/office/drawing/2014/main" id="{73BCC21E-A9BC-44C5-8F7E-836310F46AE3}"/>
              </a:ext>
            </a:extLst>
          </p:cNvPr>
          <p:cNvSpPr/>
          <p:nvPr/>
        </p:nvSpPr>
        <p:spPr>
          <a:xfrm>
            <a:off x="7201132" y="334914"/>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done! Let’s push out those changes.</a:t>
            </a:r>
            <a:endParaRPr lang="en-US" sz="1400" dirty="0">
              <a:solidFill>
                <a:schemeClr val="bg1"/>
              </a:solidFill>
            </a:endParaRPr>
          </a:p>
        </p:txBody>
      </p:sp>
    </p:spTree>
    <p:extLst>
      <p:ext uri="{BB962C8B-B14F-4D97-AF65-F5344CB8AC3E}">
        <p14:creationId xmlns:p14="http://schemas.microsoft.com/office/powerpoint/2010/main" val="272268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1" nodeType="afterEffect">
                                  <p:stCondLst>
                                    <p:cond delay="0"/>
                                  </p:stCondLst>
                                  <p:childTnLst>
                                    <p:animMotion origin="layout" path="M 1.66667E-6 -1.48148E-6 L 0.32174 0.04306 " pathEditMode="relative" rAng="0" ptsTypes="AA">
                                      <p:cBhvr>
                                        <p:cTn id="9" dur="500" fill="hold"/>
                                        <p:tgtEl>
                                          <p:spTgt spid="50"/>
                                        </p:tgtEl>
                                        <p:attrNameLst>
                                          <p:attrName>ppt_x</p:attrName>
                                          <p:attrName>ppt_y</p:attrName>
                                        </p:attrNameLst>
                                      </p:cBhvr>
                                      <p:rCtr x="16081"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12</a:t>
            </a:fld>
            <a:endParaRPr lang="en-CA"/>
          </a:p>
        </p:txBody>
      </p:sp>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3">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4">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5">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6">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7">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solidFill>
                  <a:schemeClr val="bg1">
                    <a:lumMod val="75000"/>
                  </a:schemeClr>
                </a:solidFill>
              </a:rPr>
              <a:t>…</a:t>
            </a:r>
            <a:endParaRPr lang="en-CA" dirty="0">
              <a:solidFill>
                <a:schemeClr val="bg1">
                  <a:lumMod val="75000"/>
                </a:schemeClr>
              </a:solidFill>
            </a:endParaRPr>
          </a:p>
        </p:txBody>
      </p:sp>
      <p:grpSp>
        <p:nvGrpSpPr>
          <p:cNvPr id="44" name="Group 43">
            <a:extLst>
              <a:ext uri="{FF2B5EF4-FFF2-40B4-BE49-F238E27FC236}">
                <a16:creationId xmlns:a16="http://schemas.microsoft.com/office/drawing/2014/main" id="{A6678A21-FDE9-422A-8953-B64D120F7CCD}"/>
              </a:ext>
            </a:extLst>
          </p:cNvPr>
          <p:cNvGrpSpPr/>
          <p:nvPr/>
        </p:nvGrpSpPr>
        <p:grpSpPr>
          <a:xfrm>
            <a:off x="6577504" y="4377492"/>
            <a:ext cx="914400" cy="1539526"/>
            <a:chOff x="2956166" y="3757252"/>
            <a:chExt cx="914400" cy="1539526"/>
          </a:xfrm>
        </p:grpSpPr>
        <p:sp>
          <p:nvSpPr>
            <p:cNvPr id="45" name="Oval 44">
              <a:extLst>
                <a:ext uri="{FF2B5EF4-FFF2-40B4-BE49-F238E27FC236}">
                  <a16:creationId xmlns:a16="http://schemas.microsoft.com/office/drawing/2014/main" id="{C2BAA6D9-2E84-4E0E-BCF9-2069D66C4E81}"/>
                </a:ext>
              </a:extLst>
            </p:cNvPr>
            <p:cNvSpPr/>
            <p:nvPr/>
          </p:nvSpPr>
          <p:spPr>
            <a:xfrm>
              <a:off x="2956166" y="4382378"/>
              <a:ext cx="914400" cy="914400"/>
            </a:xfrm>
            <a:prstGeom prst="ellipse">
              <a:avLst/>
            </a:prstGeom>
            <a:blipFill dpi="0" rotWithShape="1">
              <a:blip r:embed="rId5">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5AB73970-2BF5-49BC-99A9-B2B1956C59B2}"/>
                </a:ext>
              </a:extLst>
            </p:cNvPr>
            <p:cNvCxnSpPr>
              <a:cxnSpLocks/>
              <a:endCxn id="45" idx="0"/>
            </p:cNvCxnSpPr>
            <p:nvPr/>
          </p:nvCxnSpPr>
          <p:spPr>
            <a:xfrm>
              <a:off x="3241180" y="3757252"/>
              <a:ext cx="172186" cy="625126"/>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5" name="Picture 54">
            <a:extLst>
              <a:ext uri="{FF2B5EF4-FFF2-40B4-BE49-F238E27FC236}">
                <a16:creationId xmlns:a16="http://schemas.microsoft.com/office/drawing/2014/main" id="{AE80F460-42C1-48F8-A798-96AF01A449F6}"/>
              </a:ext>
            </a:extLst>
          </p:cNvPr>
          <p:cNvPicPr>
            <a:picLocks noChangeAspect="1"/>
          </p:cNvPicPr>
          <p:nvPr/>
        </p:nvPicPr>
        <p:blipFill>
          <a:blip r:embed="rId6">
            <a:duotone>
              <a:schemeClr val="accent3">
                <a:shade val="45000"/>
                <a:satMod val="135000"/>
              </a:schemeClr>
              <a:prstClr val="white"/>
            </a:duotone>
          </a:blip>
          <a:stretch>
            <a:fillRect/>
          </a:stretch>
        </p:blipFill>
        <p:spPr>
          <a:xfrm>
            <a:off x="6721971" y="5125085"/>
            <a:ext cx="640080" cy="640080"/>
          </a:xfrm>
          <a:prstGeom prst="rect">
            <a:avLst/>
          </a:prstGeom>
          <a:ln>
            <a:noFill/>
          </a:ln>
        </p:spPr>
      </p:pic>
      <p:grpSp>
        <p:nvGrpSpPr>
          <p:cNvPr id="8" name="Group 7">
            <a:extLst>
              <a:ext uri="{FF2B5EF4-FFF2-40B4-BE49-F238E27FC236}">
                <a16:creationId xmlns:a16="http://schemas.microsoft.com/office/drawing/2014/main" id="{D11B3F18-D2ED-4CE6-84F8-233657734D06}"/>
              </a:ext>
            </a:extLst>
          </p:cNvPr>
          <p:cNvGrpSpPr/>
          <p:nvPr/>
        </p:nvGrpSpPr>
        <p:grpSpPr>
          <a:xfrm>
            <a:off x="7303273" y="3959818"/>
            <a:ext cx="1878286" cy="1344452"/>
            <a:chOff x="7303273" y="3959818"/>
            <a:chExt cx="1878286" cy="1344452"/>
          </a:xfrm>
        </p:grpSpPr>
        <p:grpSp>
          <p:nvGrpSpPr>
            <p:cNvPr id="61" name="Group 60">
              <a:extLst>
                <a:ext uri="{FF2B5EF4-FFF2-40B4-BE49-F238E27FC236}">
                  <a16:creationId xmlns:a16="http://schemas.microsoft.com/office/drawing/2014/main" id="{37F9C3CD-E0F6-4FBD-AF48-D215B81241C0}"/>
                </a:ext>
              </a:extLst>
            </p:cNvPr>
            <p:cNvGrpSpPr/>
            <p:nvPr/>
          </p:nvGrpSpPr>
          <p:grpSpPr>
            <a:xfrm>
              <a:off x="7303273" y="3959818"/>
              <a:ext cx="1878286" cy="1344452"/>
              <a:chOff x="1181914" y="4207263"/>
              <a:chExt cx="1878286" cy="1344452"/>
            </a:xfrm>
          </p:grpSpPr>
          <p:sp>
            <p:nvSpPr>
              <p:cNvPr id="62" name="Oval 61">
                <a:extLst>
                  <a:ext uri="{FF2B5EF4-FFF2-40B4-BE49-F238E27FC236}">
                    <a16:creationId xmlns:a16="http://schemas.microsoft.com/office/drawing/2014/main" id="{CDBE5B5C-869F-4031-81CE-537DA7E9F4D9}"/>
                  </a:ext>
                </a:extLst>
              </p:cNvPr>
              <p:cNvSpPr/>
              <p:nvPr/>
            </p:nvSpPr>
            <p:spPr>
              <a:xfrm>
                <a:off x="2145800" y="4637315"/>
                <a:ext cx="914400" cy="914400"/>
              </a:xfrm>
              <a:prstGeom prst="ellipse">
                <a:avLst/>
              </a:prstGeom>
              <a:blipFill dpi="0" rotWithShape="1">
                <a:blip r:embed="rId3">
                  <a:alphaModFix amt="15000"/>
                </a:blip>
                <a:srcRect/>
                <a:stretch>
                  <a:fillRect/>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3" name="Straight Arrow Connector 62">
                <a:extLst>
                  <a:ext uri="{FF2B5EF4-FFF2-40B4-BE49-F238E27FC236}">
                    <a16:creationId xmlns:a16="http://schemas.microsoft.com/office/drawing/2014/main" id="{73A11622-52FC-42D6-A64A-0DBA7EAA68B5}"/>
                  </a:ext>
                </a:extLst>
              </p:cNvPr>
              <p:cNvCxnSpPr>
                <a:cxnSpLocks/>
                <a:endCxn id="62" idx="1"/>
              </p:cNvCxnSpPr>
              <p:nvPr/>
            </p:nvCxnSpPr>
            <p:spPr>
              <a:xfrm>
                <a:off x="1181914" y="4207263"/>
                <a:ext cx="1097797"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68" name="Picture 67">
              <a:extLst>
                <a:ext uri="{FF2B5EF4-FFF2-40B4-BE49-F238E27FC236}">
                  <a16:creationId xmlns:a16="http://schemas.microsoft.com/office/drawing/2014/main" id="{A48DEE78-2341-40E6-BD09-D51F8C6A2124}"/>
                </a:ext>
              </a:extLst>
            </p:cNvPr>
            <p:cNvPicPr>
              <a:picLocks noChangeAspect="1"/>
            </p:cNvPicPr>
            <p:nvPr/>
          </p:nvPicPr>
          <p:blipFill rotWithShape="1">
            <a:blip r:embed="rId8">
              <a:duotone>
                <a:schemeClr val="bg2">
                  <a:shade val="45000"/>
                  <a:satMod val="135000"/>
                </a:schemeClr>
                <a:prstClr val="white"/>
              </a:duotone>
            </a:blip>
            <a:srcRect l="20369" t="20368" r="18523" b="18524"/>
            <a:stretch/>
          </p:blipFill>
          <p:spPr>
            <a:xfrm>
              <a:off x="8407038" y="4531413"/>
              <a:ext cx="640079" cy="640080"/>
            </a:xfrm>
            <a:prstGeom prst="ellipse">
              <a:avLst/>
            </a:prstGeom>
            <a:noFill/>
          </p:spPr>
        </p:pic>
      </p:grpSp>
      <p:grpSp>
        <p:nvGrpSpPr>
          <p:cNvPr id="14" name="Group 13">
            <a:extLst>
              <a:ext uri="{FF2B5EF4-FFF2-40B4-BE49-F238E27FC236}">
                <a16:creationId xmlns:a16="http://schemas.microsoft.com/office/drawing/2014/main" id="{AB1D3FD7-49FE-4BB3-B9CA-FBDF05FC954F}"/>
              </a:ext>
            </a:extLst>
          </p:cNvPr>
          <p:cNvGrpSpPr/>
          <p:nvPr/>
        </p:nvGrpSpPr>
        <p:grpSpPr>
          <a:xfrm>
            <a:off x="2783632" y="693793"/>
            <a:ext cx="3312368" cy="1727780"/>
            <a:chOff x="2783632" y="693793"/>
            <a:chExt cx="3312368" cy="1727780"/>
          </a:xfrm>
        </p:grpSpPr>
        <p:sp>
          <p:nvSpPr>
            <p:cNvPr id="26" name="Rectangle 25">
              <a:extLst>
                <a:ext uri="{FF2B5EF4-FFF2-40B4-BE49-F238E27FC236}">
                  <a16:creationId xmlns:a16="http://schemas.microsoft.com/office/drawing/2014/main" id="{C71003EC-4AC3-431B-BBF7-273EEF3C32A0}"/>
                </a:ext>
              </a:extLst>
            </p:cNvPr>
            <p:cNvSpPr/>
            <p:nvPr/>
          </p:nvSpPr>
          <p:spPr>
            <a:xfrm>
              <a:off x="2783632" y="693793"/>
              <a:ext cx="3312368" cy="1727780"/>
            </a:xfrm>
            <a:prstGeom prst="rect">
              <a:avLst/>
            </a:prstGeom>
            <a:pattFill prst="pct25">
              <a:fgClr>
                <a:srgbClr val="9C6F3E"/>
              </a:fgClr>
              <a:bgClr>
                <a:srgbClr val="BC8644"/>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9" name="Rectangle 28">
              <a:extLst>
                <a:ext uri="{FF2B5EF4-FFF2-40B4-BE49-F238E27FC236}">
                  <a16:creationId xmlns:a16="http://schemas.microsoft.com/office/drawing/2014/main" id="{0062729D-5E54-46F8-A969-72F80C73B68B}"/>
                </a:ext>
              </a:extLst>
            </p:cNvPr>
            <p:cNvSpPr/>
            <p:nvPr/>
          </p:nvSpPr>
          <p:spPr>
            <a:xfrm>
              <a:off x="2865921" y="769154"/>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Issue #37</a:t>
              </a:r>
              <a:endParaRPr lang="en-US" sz="1400" dirty="0">
                <a:solidFill>
                  <a:schemeClr val="bg2">
                    <a:lumMod val="50000"/>
                  </a:schemeClr>
                </a:solidFill>
              </a:endParaRPr>
            </a:p>
          </p:txBody>
        </p:sp>
        <p:sp>
          <p:nvSpPr>
            <p:cNvPr id="32" name="Rectangle 31">
              <a:extLst>
                <a:ext uri="{FF2B5EF4-FFF2-40B4-BE49-F238E27FC236}">
                  <a16:creationId xmlns:a16="http://schemas.microsoft.com/office/drawing/2014/main" id="{AEB5C5E0-C0A3-4B4C-BEEE-0857CDB42933}"/>
                </a:ext>
              </a:extLst>
            </p:cNvPr>
            <p:cNvSpPr/>
            <p:nvPr/>
          </p:nvSpPr>
          <p:spPr>
            <a:xfrm>
              <a:off x="2865921" y="1141769"/>
              <a:ext cx="1254548"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Project </a:t>
              </a:r>
              <a:r>
                <a:rPr lang="en-US" sz="1400" dirty="0" err="1"/>
                <a:t>Devy</a:t>
              </a:r>
              <a:endParaRPr lang="en-US" sz="1400" dirty="0">
                <a:solidFill>
                  <a:schemeClr val="bg2">
                    <a:lumMod val="50000"/>
                  </a:schemeClr>
                </a:solidFill>
              </a:endParaRPr>
            </a:p>
          </p:txBody>
        </p:sp>
        <p:sp>
          <p:nvSpPr>
            <p:cNvPr id="23" name="Rectangle 22">
              <a:extLst>
                <a:ext uri="{FF2B5EF4-FFF2-40B4-BE49-F238E27FC236}">
                  <a16:creationId xmlns:a16="http://schemas.microsoft.com/office/drawing/2014/main" id="{ACD2AC53-1020-4367-8EC7-0B663FB76505}"/>
                </a:ext>
              </a:extLst>
            </p:cNvPr>
            <p:cNvSpPr/>
            <p:nvPr/>
          </p:nvSpPr>
          <p:spPr>
            <a:xfrm>
              <a:off x="4218471" y="759629"/>
              <a:ext cx="1779784"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Path /home/</a:t>
              </a:r>
              <a:r>
                <a:rPr lang="en-US" sz="1400" dirty="0" err="1"/>
                <a:t>nb</a:t>
              </a:r>
              <a:r>
                <a:rPr lang="en-US" sz="1400" dirty="0"/>
                <a:t>/</a:t>
              </a:r>
              <a:r>
                <a:rPr lang="en-US" sz="1400" dirty="0" err="1"/>
                <a:t>devy</a:t>
              </a:r>
              <a:endParaRPr lang="en-US" sz="1400" dirty="0">
                <a:solidFill>
                  <a:schemeClr val="bg2">
                    <a:lumMod val="50000"/>
                  </a:schemeClr>
                </a:solidFill>
              </a:endParaRPr>
            </a:p>
          </p:txBody>
        </p:sp>
        <p:sp>
          <p:nvSpPr>
            <p:cNvPr id="24" name="Rectangle 23">
              <a:extLst>
                <a:ext uri="{FF2B5EF4-FFF2-40B4-BE49-F238E27FC236}">
                  <a16:creationId xmlns:a16="http://schemas.microsoft.com/office/drawing/2014/main" id="{5CB114A8-69AF-4317-81A4-871F6DE6FEC8}"/>
                </a:ext>
              </a:extLst>
            </p:cNvPr>
            <p:cNvSpPr/>
            <p:nvPr/>
          </p:nvSpPr>
          <p:spPr>
            <a:xfrm>
              <a:off x="4424747" y="1134010"/>
              <a:ext cx="1367232"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Branch </a:t>
              </a:r>
              <a:r>
                <a:rPr lang="en-US" sz="1400" dirty="0" err="1"/>
                <a:t>iss</a:t>
              </a:r>
              <a:r>
                <a:rPr lang="en-US" sz="1400" dirty="0"/>
                <a:t>/37</a:t>
              </a:r>
              <a:endParaRPr lang="en-US" sz="1400" dirty="0">
                <a:solidFill>
                  <a:schemeClr val="bg2">
                    <a:lumMod val="50000"/>
                  </a:schemeClr>
                </a:solidFill>
              </a:endParaRPr>
            </a:p>
          </p:txBody>
        </p:sp>
        <p:sp>
          <p:nvSpPr>
            <p:cNvPr id="40" name="Rectangle 39">
              <a:extLst>
                <a:ext uri="{FF2B5EF4-FFF2-40B4-BE49-F238E27FC236}">
                  <a16:creationId xmlns:a16="http://schemas.microsoft.com/office/drawing/2014/main" id="{87A02D4A-5148-40C1-98C1-C7497A39330A}"/>
                </a:ext>
              </a:extLst>
            </p:cNvPr>
            <p:cNvSpPr/>
            <p:nvPr/>
          </p:nvSpPr>
          <p:spPr>
            <a:xfrm>
              <a:off x="3720328" y="1518787"/>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PR #11</a:t>
              </a:r>
            </a:p>
          </p:txBody>
        </p:sp>
      </p:grpSp>
      <p:cxnSp>
        <p:nvCxnSpPr>
          <p:cNvPr id="69" name="Straight Arrow Connector 68">
            <a:extLst>
              <a:ext uri="{FF2B5EF4-FFF2-40B4-BE49-F238E27FC236}">
                <a16:creationId xmlns:a16="http://schemas.microsoft.com/office/drawing/2014/main" id="{74CDBF75-9996-4A08-BB40-D64DDD3B03E5}"/>
              </a:ext>
            </a:extLst>
          </p:cNvPr>
          <p:cNvCxnSpPr>
            <a:cxnSpLocks/>
            <a:endCxn id="71" idx="2"/>
          </p:cNvCxnSpPr>
          <p:nvPr/>
        </p:nvCxnSpPr>
        <p:spPr>
          <a:xfrm>
            <a:off x="7303273" y="3429000"/>
            <a:ext cx="1745262" cy="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8CFD4C2E-00F9-4CAF-A01E-D52A0152CE0E}"/>
              </a:ext>
            </a:extLst>
          </p:cNvPr>
          <p:cNvGrpSpPr/>
          <p:nvPr/>
        </p:nvGrpSpPr>
        <p:grpSpPr>
          <a:xfrm>
            <a:off x="9048535" y="2971800"/>
            <a:ext cx="914400" cy="914400"/>
            <a:chOff x="9048535" y="2971800"/>
            <a:chExt cx="914400" cy="914400"/>
          </a:xfrm>
        </p:grpSpPr>
        <p:sp>
          <p:nvSpPr>
            <p:cNvPr id="71" name="Oval 70">
              <a:extLst>
                <a:ext uri="{FF2B5EF4-FFF2-40B4-BE49-F238E27FC236}">
                  <a16:creationId xmlns:a16="http://schemas.microsoft.com/office/drawing/2014/main" id="{33E11B6B-9739-4189-BB32-DBEB666D954E}"/>
                </a:ext>
              </a:extLst>
            </p:cNvPr>
            <p:cNvSpPr/>
            <p:nvPr/>
          </p:nvSpPr>
          <p:spPr>
            <a:xfrm>
              <a:off x="9048535" y="2971800"/>
              <a:ext cx="914400" cy="914400"/>
            </a:xfrm>
            <a:prstGeom prst="ellipse">
              <a:avLst/>
            </a:prstGeom>
            <a:blipFill dpi="0" rotWithShape="1">
              <a:blip r:embed="rId3">
                <a:alphaModFix amt="15000"/>
              </a:blip>
              <a:srcRect/>
              <a:stretch>
                <a:fillRect/>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2" name="Picture 71">
              <a:extLst>
                <a:ext uri="{FF2B5EF4-FFF2-40B4-BE49-F238E27FC236}">
                  <a16:creationId xmlns:a16="http://schemas.microsoft.com/office/drawing/2014/main" id="{BBFE2460-A6A2-467B-BDCC-DBA6831909F5}"/>
                </a:ext>
              </a:extLst>
            </p:cNvPr>
            <p:cNvPicPr>
              <a:picLocks noChangeAspect="1"/>
            </p:cNvPicPr>
            <p:nvPr/>
          </p:nvPicPr>
          <p:blipFill rotWithShape="1">
            <a:blip r:embed="rId4">
              <a:duotone>
                <a:schemeClr val="bg2">
                  <a:shade val="45000"/>
                  <a:satMod val="135000"/>
                </a:schemeClr>
                <a:prstClr val="white"/>
              </a:duotone>
            </a:blip>
            <a:srcRect r="58729"/>
            <a:stretch/>
          </p:blipFill>
          <p:spPr>
            <a:xfrm>
              <a:off x="9140682" y="3168498"/>
              <a:ext cx="730105" cy="412187"/>
            </a:xfrm>
            <a:prstGeom prst="rect">
              <a:avLst/>
            </a:prstGeom>
            <a:noFill/>
            <a:ln>
              <a:noFill/>
            </a:ln>
          </p:spPr>
        </p:pic>
      </p:grpSp>
      <p:grpSp>
        <p:nvGrpSpPr>
          <p:cNvPr id="9" name="Group 8">
            <a:extLst>
              <a:ext uri="{FF2B5EF4-FFF2-40B4-BE49-F238E27FC236}">
                <a16:creationId xmlns:a16="http://schemas.microsoft.com/office/drawing/2014/main" id="{CED06A34-13A1-43B9-982D-6C16CFD2AEEE}"/>
              </a:ext>
            </a:extLst>
          </p:cNvPr>
          <p:cNvGrpSpPr/>
          <p:nvPr/>
        </p:nvGrpSpPr>
        <p:grpSpPr>
          <a:xfrm>
            <a:off x="2202950" y="2971800"/>
            <a:ext cx="7758567" cy="2338288"/>
            <a:chOff x="2202950" y="2971800"/>
            <a:chExt cx="7758567" cy="2338288"/>
          </a:xfrm>
        </p:grpSpPr>
        <p:sp>
          <p:nvSpPr>
            <p:cNvPr id="47" name="Oval 46">
              <a:extLst>
                <a:ext uri="{FF2B5EF4-FFF2-40B4-BE49-F238E27FC236}">
                  <a16:creationId xmlns:a16="http://schemas.microsoft.com/office/drawing/2014/main" id="{75A4EACA-6FB5-4B0A-BFAC-E2654A9BBAC8}"/>
                </a:ext>
              </a:extLst>
            </p:cNvPr>
            <p:cNvSpPr/>
            <p:nvPr/>
          </p:nvSpPr>
          <p:spPr>
            <a:xfrm>
              <a:off x="2202950" y="2971800"/>
              <a:ext cx="914400" cy="914400"/>
            </a:xfrm>
            <a:prstGeom prst="ellipse">
              <a:avLst/>
            </a:prstGeom>
            <a:blipFill dpi="0" rotWithShape="1">
              <a:blip r:embed="rId3"/>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43459BCF-F6CF-40A7-B581-5DC7649CF57B}"/>
                </a:ext>
              </a:extLst>
            </p:cNvPr>
            <p:cNvSpPr/>
            <p:nvPr/>
          </p:nvSpPr>
          <p:spPr>
            <a:xfrm>
              <a:off x="9047117" y="2971800"/>
              <a:ext cx="914400" cy="914400"/>
            </a:xfrm>
            <a:prstGeom prst="ellipse">
              <a:avLst/>
            </a:prstGeom>
            <a:blipFill dpi="0" rotWithShape="1">
              <a:blip r:embed="rId3"/>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Oval 51">
              <a:extLst>
                <a:ext uri="{FF2B5EF4-FFF2-40B4-BE49-F238E27FC236}">
                  <a16:creationId xmlns:a16="http://schemas.microsoft.com/office/drawing/2014/main" id="{079AA146-41BA-4AC8-87C7-468DD26824D0}"/>
                </a:ext>
              </a:extLst>
            </p:cNvPr>
            <p:cNvSpPr/>
            <p:nvPr/>
          </p:nvSpPr>
          <p:spPr>
            <a:xfrm>
              <a:off x="8267159" y="4395688"/>
              <a:ext cx="914400" cy="914400"/>
            </a:xfrm>
            <a:prstGeom prst="ellipse">
              <a:avLst/>
            </a:prstGeom>
            <a:blipFill dpi="0" rotWithShape="1">
              <a:blip r:embed="rId3"/>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C3C63DC5-E414-48F5-AACE-F4B543CA81C7}"/>
              </a:ext>
            </a:extLst>
          </p:cNvPr>
          <p:cNvGrpSpPr/>
          <p:nvPr/>
        </p:nvGrpSpPr>
        <p:grpSpPr>
          <a:xfrm>
            <a:off x="2956166" y="4389870"/>
            <a:ext cx="4540088" cy="1527148"/>
            <a:chOff x="2956166" y="4389870"/>
            <a:chExt cx="4540088" cy="1527148"/>
          </a:xfrm>
        </p:grpSpPr>
        <p:sp>
          <p:nvSpPr>
            <p:cNvPr id="53" name="Oval 52">
              <a:extLst>
                <a:ext uri="{FF2B5EF4-FFF2-40B4-BE49-F238E27FC236}">
                  <a16:creationId xmlns:a16="http://schemas.microsoft.com/office/drawing/2014/main" id="{2B51A976-47A6-43FB-AD66-FBE56526FB91}"/>
                </a:ext>
              </a:extLst>
            </p:cNvPr>
            <p:cNvSpPr/>
            <p:nvPr/>
          </p:nvSpPr>
          <p:spPr>
            <a:xfrm>
              <a:off x="2956166" y="4389870"/>
              <a:ext cx="914400" cy="914400"/>
            </a:xfrm>
            <a:prstGeom prst="ellipse">
              <a:avLst/>
            </a:prstGeom>
            <a:blipFill dpi="0" rotWithShape="1">
              <a:blip r:embed="rId5"/>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Oval 53">
              <a:extLst>
                <a:ext uri="{FF2B5EF4-FFF2-40B4-BE49-F238E27FC236}">
                  <a16:creationId xmlns:a16="http://schemas.microsoft.com/office/drawing/2014/main" id="{2DE84951-90CE-4C62-ACF1-FEB447D5B7FA}"/>
                </a:ext>
              </a:extLst>
            </p:cNvPr>
            <p:cNvSpPr/>
            <p:nvPr/>
          </p:nvSpPr>
          <p:spPr>
            <a:xfrm>
              <a:off x="6581854" y="5002618"/>
              <a:ext cx="914400" cy="914400"/>
            </a:xfrm>
            <a:prstGeom prst="ellipse">
              <a:avLst/>
            </a:prstGeom>
            <a:blipFill dpi="0" rotWithShape="1">
              <a:blip r:embed="rId5"/>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57" name="Picture 56">
            <a:extLst>
              <a:ext uri="{FF2B5EF4-FFF2-40B4-BE49-F238E27FC236}">
                <a16:creationId xmlns:a16="http://schemas.microsoft.com/office/drawing/2014/main" id="{A70E43DD-40A6-45AC-A83C-E9297A36E003}"/>
              </a:ext>
            </a:extLst>
          </p:cNvPr>
          <p:cNvPicPr>
            <a:picLocks noChangeAspect="1"/>
          </p:cNvPicPr>
          <p:nvPr/>
        </p:nvPicPr>
        <p:blipFill>
          <a:blip r:embed="rId7"/>
          <a:stretch>
            <a:fillRect/>
          </a:stretch>
        </p:blipFill>
        <p:spPr>
          <a:xfrm>
            <a:off x="4634269" y="5118594"/>
            <a:ext cx="642636" cy="640080"/>
          </a:xfrm>
          <a:prstGeom prst="rect">
            <a:avLst/>
          </a:prstGeom>
          <a:ln>
            <a:noFill/>
          </a:ln>
        </p:spPr>
      </p:pic>
      <p:grpSp>
        <p:nvGrpSpPr>
          <p:cNvPr id="11" name="Group 10">
            <a:extLst>
              <a:ext uri="{FF2B5EF4-FFF2-40B4-BE49-F238E27FC236}">
                <a16:creationId xmlns:a16="http://schemas.microsoft.com/office/drawing/2014/main" id="{3CF3260E-1D8D-4861-8CD3-DFE4A13547C3}"/>
              </a:ext>
            </a:extLst>
          </p:cNvPr>
          <p:cNvGrpSpPr/>
          <p:nvPr/>
        </p:nvGrpSpPr>
        <p:grpSpPr>
          <a:xfrm>
            <a:off x="2295098" y="3155141"/>
            <a:ext cx="7574271" cy="2597845"/>
            <a:chOff x="2295098" y="3155141"/>
            <a:chExt cx="7574271" cy="2597845"/>
          </a:xfrm>
        </p:grpSpPr>
        <p:pic>
          <p:nvPicPr>
            <p:cNvPr id="58" name="Picture 57">
              <a:extLst>
                <a:ext uri="{FF2B5EF4-FFF2-40B4-BE49-F238E27FC236}">
                  <a16:creationId xmlns:a16="http://schemas.microsoft.com/office/drawing/2014/main" id="{5BD79D17-52C5-48A1-8D25-D691506A7E4B}"/>
                </a:ext>
              </a:extLst>
            </p:cNvPr>
            <p:cNvPicPr>
              <a:picLocks noChangeAspect="1"/>
            </p:cNvPicPr>
            <p:nvPr/>
          </p:nvPicPr>
          <p:blipFill rotWithShape="1">
            <a:blip r:embed="rId4"/>
            <a:srcRect r="58729"/>
            <a:stretch/>
          </p:blipFill>
          <p:spPr>
            <a:xfrm>
              <a:off x="2295098" y="3155141"/>
              <a:ext cx="730105" cy="412187"/>
            </a:xfrm>
            <a:prstGeom prst="rect">
              <a:avLst/>
            </a:prstGeom>
            <a:noFill/>
            <a:ln>
              <a:noFill/>
            </a:ln>
          </p:spPr>
        </p:pic>
        <p:pic>
          <p:nvPicPr>
            <p:cNvPr id="59" name="Picture 58">
              <a:extLst>
                <a:ext uri="{FF2B5EF4-FFF2-40B4-BE49-F238E27FC236}">
                  <a16:creationId xmlns:a16="http://schemas.microsoft.com/office/drawing/2014/main" id="{CE95A7A6-00B7-4EF8-BEED-78065232813C}"/>
                </a:ext>
              </a:extLst>
            </p:cNvPr>
            <p:cNvPicPr>
              <a:picLocks noChangeAspect="1"/>
            </p:cNvPicPr>
            <p:nvPr/>
          </p:nvPicPr>
          <p:blipFill rotWithShape="1">
            <a:blip r:embed="rId4"/>
            <a:srcRect r="58729"/>
            <a:stretch/>
          </p:blipFill>
          <p:spPr>
            <a:xfrm>
              <a:off x="9139264" y="3155141"/>
              <a:ext cx="730105" cy="412187"/>
            </a:xfrm>
            <a:prstGeom prst="rect">
              <a:avLst/>
            </a:prstGeom>
            <a:noFill/>
            <a:ln>
              <a:noFill/>
            </a:ln>
          </p:spPr>
        </p:pic>
        <p:pic>
          <p:nvPicPr>
            <p:cNvPr id="60" name="Picture 59">
              <a:extLst>
                <a:ext uri="{FF2B5EF4-FFF2-40B4-BE49-F238E27FC236}">
                  <a16:creationId xmlns:a16="http://schemas.microsoft.com/office/drawing/2014/main" id="{B95298D6-F425-43E1-AB66-13F8EDC236CB}"/>
                </a:ext>
              </a:extLst>
            </p:cNvPr>
            <p:cNvPicPr>
              <a:picLocks noChangeAspect="1"/>
            </p:cNvPicPr>
            <p:nvPr/>
          </p:nvPicPr>
          <p:blipFill rotWithShape="1">
            <a:blip r:embed="rId8"/>
            <a:srcRect l="20369" t="20368" r="18523" b="18524"/>
            <a:stretch/>
          </p:blipFill>
          <p:spPr>
            <a:xfrm>
              <a:off x="8407038" y="4531413"/>
              <a:ext cx="640079" cy="640080"/>
            </a:xfrm>
            <a:prstGeom prst="ellipse">
              <a:avLst/>
            </a:prstGeom>
            <a:noFill/>
          </p:spPr>
        </p:pic>
        <p:pic>
          <p:nvPicPr>
            <p:cNvPr id="64" name="Picture 63">
              <a:extLst>
                <a:ext uri="{FF2B5EF4-FFF2-40B4-BE49-F238E27FC236}">
                  <a16:creationId xmlns:a16="http://schemas.microsoft.com/office/drawing/2014/main" id="{BC410C23-526D-4071-A8BE-8A97A40C15AE}"/>
                </a:ext>
              </a:extLst>
            </p:cNvPr>
            <p:cNvPicPr>
              <a:picLocks noChangeAspect="1"/>
            </p:cNvPicPr>
            <p:nvPr/>
          </p:nvPicPr>
          <p:blipFill>
            <a:blip r:embed="rId6"/>
            <a:stretch>
              <a:fillRect/>
            </a:stretch>
          </p:blipFill>
          <p:spPr>
            <a:xfrm>
              <a:off x="3089771" y="4535311"/>
              <a:ext cx="640080" cy="640080"/>
            </a:xfrm>
            <a:prstGeom prst="rect">
              <a:avLst/>
            </a:prstGeom>
            <a:ln>
              <a:noFill/>
            </a:ln>
          </p:spPr>
        </p:pic>
        <p:pic>
          <p:nvPicPr>
            <p:cNvPr id="65" name="Picture 64">
              <a:extLst>
                <a:ext uri="{FF2B5EF4-FFF2-40B4-BE49-F238E27FC236}">
                  <a16:creationId xmlns:a16="http://schemas.microsoft.com/office/drawing/2014/main" id="{339C802C-3522-446A-9BBB-A55275346FA0}"/>
                </a:ext>
              </a:extLst>
            </p:cNvPr>
            <p:cNvPicPr>
              <a:picLocks noChangeAspect="1"/>
            </p:cNvPicPr>
            <p:nvPr/>
          </p:nvPicPr>
          <p:blipFill>
            <a:blip r:embed="rId6"/>
            <a:stretch>
              <a:fillRect/>
            </a:stretch>
          </p:blipFill>
          <p:spPr>
            <a:xfrm>
              <a:off x="6717621" y="5112906"/>
              <a:ext cx="640080" cy="640080"/>
            </a:xfrm>
            <a:prstGeom prst="rect">
              <a:avLst/>
            </a:prstGeom>
            <a:ln>
              <a:noFill/>
            </a:ln>
          </p:spPr>
        </p:pic>
      </p:grpSp>
      <p:grpSp>
        <p:nvGrpSpPr>
          <p:cNvPr id="66" name="Group 65">
            <a:extLst>
              <a:ext uri="{FF2B5EF4-FFF2-40B4-BE49-F238E27FC236}">
                <a16:creationId xmlns:a16="http://schemas.microsoft.com/office/drawing/2014/main" id="{6F1FB875-35C1-4DDB-BD94-9A13BBDB847A}"/>
              </a:ext>
            </a:extLst>
          </p:cNvPr>
          <p:cNvGrpSpPr/>
          <p:nvPr/>
        </p:nvGrpSpPr>
        <p:grpSpPr>
          <a:xfrm>
            <a:off x="1269547" y="3655252"/>
            <a:ext cx="10040647" cy="2821033"/>
            <a:chOff x="-284933" y="2468199"/>
            <a:chExt cx="10040647" cy="2821033"/>
          </a:xfrm>
          <a:solidFill>
            <a:srgbClr val="2D4558"/>
          </a:solidFill>
        </p:grpSpPr>
        <p:sp>
          <p:nvSpPr>
            <p:cNvPr id="67" name="Rectangle 66">
              <a:extLst>
                <a:ext uri="{FF2B5EF4-FFF2-40B4-BE49-F238E27FC236}">
                  <a16:creationId xmlns:a16="http://schemas.microsoft.com/office/drawing/2014/main" id="{E6F79A07-0968-4966-AB6D-75CDBF10404C}"/>
                </a:ext>
              </a:extLst>
            </p:cNvPr>
            <p:cNvSpPr/>
            <p:nvPr/>
          </p:nvSpPr>
          <p:spPr>
            <a:xfrm>
              <a:off x="-284933" y="2614365"/>
              <a:ext cx="1331279"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Get next issue</a:t>
              </a:r>
            </a:p>
          </p:txBody>
        </p:sp>
        <p:sp>
          <p:nvSpPr>
            <p:cNvPr id="73" name="Rectangle 72">
              <a:extLst>
                <a:ext uri="{FF2B5EF4-FFF2-40B4-BE49-F238E27FC236}">
                  <a16:creationId xmlns:a16="http://schemas.microsoft.com/office/drawing/2014/main" id="{CBBC1E23-4006-4A6D-AF5F-112424638EB9}"/>
                </a:ext>
              </a:extLst>
            </p:cNvPr>
            <p:cNvSpPr/>
            <p:nvPr/>
          </p:nvSpPr>
          <p:spPr>
            <a:xfrm>
              <a:off x="2010" y="3774569"/>
              <a:ext cx="1584742"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Change directory</a:t>
              </a:r>
            </a:p>
          </p:txBody>
        </p:sp>
        <p:sp>
          <p:nvSpPr>
            <p:cNvPr id="74" name="Rectangle 73">
              <a:extLst>
                <a:ext uri="{FF2B5EF4-FFF2-40B4-BE49-F238E27FC236}">
                  <a16:creationId xmlns:a16="http://schemas.microsoft.com/office/drawing/2014/main" id="{27B8FCD5-6743-4A10-9932-76E27DB18D66}"/>
                </a:ext>
              </a:extLst>
            </p:cNvPr>
            <p:cNvSpPr/>
            <p:nvPr/>
          </p:nvSpPr>
          <p:spPr>
            <a:xfrm>
              <a:off x="1232" y="4151223"/>
              <a:ext cx="1584742"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Create branch</a:t>
              </a:r>
            </a:p>
          </p:txBody>
        </p:sp>
        <p:sp>
          <p:nvSpPr>
            <p:cNvPr id="76" name="Rectangle 75">
              <a:extLst>
                <a:ext uri="{FF2B5EF4-FFF2-40B4-BE49-F238E27FC236}">
                  <a16:creationId xmlns:a16="http://schemas.microsoft.com/office/drawing/2014/main" id="{D1123A82-C984-4B01-881E-374A039C5676}"/>
                </a:ext>
              </a:extLst>
            </p:cNvPr>
            <p:cNvSpPr/>
            <p:nvPr/>
          </p:nvSpPr>
          <p:spPr>
            <a:xfrm>
              <a:off x="5717603" y="3840398"/>
              <a:ext cx="1080120"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Stage files</a:t>
              </a:r>
            </a:p>
          </p:txBody>
        </p:sp>
        <p:sp>
          <p:nvSpPr>
            <p:cNvPr id="77" name="Rectangle 76">
              <a:extLst>
                <a:ext uri="{FF2B5EF4-FFF2-40B4-BE49-F238E27FC236}">
                  <a16:creationId xmlns:a16="http://schemas.microsoft.com/office/drawing/2014/main" id="{889892C1-4A9E-4750-BB0A-2EA9D8197264}"/>
                </a:ext>
              </a:extLst>
            </p:cNvPr>
            <p:cNvSpPr/>
            <p:nvPr/>
          </p:nvSpPr>
          <p:spPr>
            <a:xfrm>
              <a:off x="5720222" y="4216432"/>
              <a:ext cx="1202193"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Commit files</a:t>
              </a:r>
            </a:p>
          </p:txBody>
        </p:sp>
        <p:sp>
          <p:nvSpPr>
            <p:cNvPr id="78" name="Rectangle 77">
              <a:extLst>
                <a:ext uri="{FF2B5EF4-FFF2-40B4-BE49-F238E27FC236}">
                  <a16:creationId xmlns:a16="http://schemas.microsoft.com/office/drawing/2014/main" id="{5A8BC1DC-C4D7-405E-88F3-F7F56E1B9853}"/>
                </a:ext>
              </a:extLst>
            </p:cNvPr>
            <p:cNvSpPr/>
            <p:nvPr/>
          </p:nvSpPr>
          <p:spPr>
            <a:xfrm>
              <a:off x="5720222" y="4592466"/>
              <a:ext cx="1202193"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Get changes</a:t>
              </a:r>
            </a:p>
          </p:txBody>
        </p:sp>
        <p:sp>
          <p:nvSpPr>
            <p:cNvPr id="79" name="Rectangle 78">
              <a:extLst>
                <a:ext uri="{FF2B5EF4-FFF2-40B4-BE49-F238E27FC236}">
                  <a16:creationId xmlns:a16="http://schemas.microsoft.com/office/drawing/2014/main" id="{BFF2C4F5-0248-4261-9BD4-0890FFEA2CBE}"/>
                </a:ext>
              </a:extLst>
            </p:cNvPr>
            <p:cNvSpPr/>
            <p:nvPr/>
          </p:nvSpPr>
          <p:spPr>
            <a:xfrm>
              <a:off x="5717603" y="4972432"/>
              <a:ext cx="1473458"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Submit changes</a:t>
              </a:r>
            </a:p>
          </p:txBody>
        </p:sp>
        <p:sp>
          <p:nvSpPr>
            <p:cNvPr id="80" name="Rectangle 79">
              <a:extLst>
                <a:ext uri="{FF2B5EF4-FFF2-40B4-BE49-F238E27FC236}">
                  <a16:creationId xmlns:a16="http://schemas.microsoft.com/office/drawing/2014/main" id="{E771E77C-B0ED-4C95-8DD5-82C09E00AC85}"/>
                </a:ext>
              </a:extLst>
            </p:cNvPr>
            <p:cNvSpPr/>
            <p:nvPr/>
          </p:nvSpPr>
          <p:spPr>
            <a:xfrm>
              <a:off x="8129039" y="2468199"/>
              <a:ext cx="1626675"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Create comment</a:t>
              </a:r>
            </a:p>
          </p:txBody>
        </p:sp>
        <p:sp>
          <p:nvSpPr>
            <p:cNvPr id="81" name="Rectangle 80">
              <a:extLst>
                <a:ext uri="{FF2B5EF4-FFF2-40B4-BE49-F238E27FC236}">
                  <a16:creationId xmlns:a16="http://schemas.microsoft.com/office/drawing/2014/main" id="{17BDBFCF-6041-44A6-9955-A558F44F70E7}"/>
                </a:ext>
              </a:extLst>
            </p:cNvPr>
            <p:cNvSpPr/>
            <p:nvPr/>
          </p:nvSpPr>
          <p:spPr>
            <a:xfrm>
              <a:off x="7460188" y="3704125"/>
              <a:ext cx="1750088"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Create pull request</a:t>
              </a:r>
            </a:p>
          </p:txBody>
        </p:sp>
        <p:sp>
          <p:nvSpPr>
            <p:cNvPr id="82" name="Rectangle 81">
              <a:extLst>
                <a:ext uri="{FF2B5EF4-FFF2-40B4-BE49-F238E27FC236}">
                  <a16:creationId xmlns:a16="http://schemas.microsoft.com/office/drawing/2014/main" id="{B19BD57F-3C69-44BF-A7A0-2BE42F790B54}"/>
                </a:ext>
              </a:extLst>
            </p:cNvPr>
            <p:cNvSpPr/>
            <p:nvPr/>
          </p:nvSpPr>
          <p:spPr>
            <a:xfrm>
              <a:off x="7460188" y="4094542"/>
              <a:ext cx="1606072"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Assign reviewer</a:t>
              </a:r>
            </a:p>
          </p:txBody>
        </p:sp>
        <p:sp>
          <p:nvSpPr>
            <p:cNvPr id="83" name="Rectangle 82">
              <a:extLst>
                <a:ext uri="{FF2B5EF4-FFF2-40B4-BE49-F238E27FC236}">
                  <a16:creationId xmlns:a16="http://schemas.microsoft.com/office/drawing/2014/main" id="{F6AAC651-5063-4906-895C-B39B13201632}"/>
                </a:ext>
              </a:extLst>
            </p:cNvPr>
            <p:cNvSpPr/>
            <p:nvPr/>
          </p:nvSpPr>
          <p:spPr>
            <a:xfrm>
              <a:off x="2962891" y="4556575"/>
              <a:ext cx="1584742" cy="316800"/>
            </a:xfrm>
            <a:prstGeom prst="rect">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bg1"/>
                  </a:solidFill>
                </a:rPr>
                <a:t>Open project</a:t>
              </a:r>
            </a:p>
          </p:txBody>
        </p:sp>
      </p:grpSp>
      <p:sp>
        <p:nvSpPr>
          <p:cNvPr id="12" name="TextBox 11">
            <a:extLst>
              <a:ext uri="{FF2B5EF4-FFF2-40B4-BE49-F238E27FC236}">
                <a16:creationId xmlns:a16="http://schemas.microsoft.com/office/drawing/2014/main" id="{3A4A2171-751F-44FC-98B0-E3359FD45FB2}"/>
              </a:ext>
            </a:extLst>
          </p:cNvPr>
          <p:cNvSpPr txBox="1"/>
          <p:nvPr/>
        </p:nvSpPr>
        <p:spPr>
          <a:xfrm>
            <a:off x="7066103" y="594858"/>
            <a:ext cx="2127505" cy="646331"/>
          </a:xfrm>
          <a:prstGeom prst="rect">
            <a:avLst/>
          </a:prstGeom>
          <a:noFill/>
        </p:spPr>
        <p:txBody>
          <a:bodyPr wrap="none" rtlCol="0">
            <a:spAutoFit/>
          </a:bodyPr>
          <a:lstStyle/>
          <a:p>
            <a:r>
              <a:rPr lang="en-US" sz="3600" b="1" dirty="0">
                <a:solidFill>
                  <a:srgbClr val="2D4558"/>
                </a:solidFill>
              </a:rPr>
              <a:t>5</a:t>
            </a:r>
            <a:r>
              <a:rPr lang="en-US" sz="3200" dirty="0">
                <a:solidFill>
                  <a:srgbClr val="2D4558"/>
                </a:solidFill>
              </a:rPr>
              <a:t> switches</a:t>
            </a:r>
          </a:p>
        </p:txBody>
      </p:sp>
      <p:sp>
        <p:nvSpPr>
          <p:cNvPr id="13" name="TextBox 12">
            <a:extLst>
              <a:ext uri="{FF2B5EF4-FFF2-40B4-BE49-F238E27FC236}">
                <a16:creationId xmlns:a16="http://schemas.microsoft.com/office/drawing/2014/main" id="{A0C1EEDA-9369-4AD0-8EB2-34BC80618B18}"/>
              </a:ext>
            </a:extLst>
          </p:cNvPr>
          <p:cNvSpPr txBox="1"/>
          <p:nvPr/>
        </p:nvSpPr>
        <p:spPr>
          <a:xfrm>
            <a:off x="6829563" y="2010610"/>
            <a:ext cx="2084417" cy="646331"/>
          </a:xfrm>
          <a:prstGeom prst="rect">
            <a:avLst/>
          </a:prstGeom>
          <a:noFill/>
        </p:spPr>
        <p:txBody>
          <a:bodyPr wrap="none" rtlCol="0">
            <a:spAutoFit/>
          </a:bodyPr>
          <a:lstStyle/>
          <a:p>
            <a:r>
              <a:rPr lang="en-US" sz="3600" b="1" dirty="0">
                <a:solidFill>
                  <a:srgbClr val="2D4558"/>
                </a:solidFill>
              </a:rPr>
              <a:t>11</a:t>
            </a:r>
            <a:r>
              <a:rPr lang="en-US" sz="3200" dirty="0">
                <a:solidFill>
                  <a:srgbClr val="2D4558"/>
                </a:solidFill>
              </a:rPr>
              <a:t> actions</a:t>
            </a:r>
          </a:p>
        </p:txBody>
      </p:sp>
      <p:sp>
        <p:nvSpPr>
          <p:cNvPr id="84" name="TextBox 83">
            <a:extLst>
              <a:ext uri="{FF2B5EF4-FFF2-40B4-BE49-F238E27FC236}">
                <a16:creationId xmlns:a16="http://schemas.microsoft.com/office/drawing/2014/main" id="{1134236A-F971-4690-BE71-0BB8BDC9E828}"/>
              </a:ext>
            </a:extLst>
          </p:cNvPr>
          <p:cNvSpPr txBox="1"/>
          <p:nvPr/>
        </p:nvSpPr>
        <p:spPr>
          <a:xfrm>
            <a:off x="8476895" y="1342722"/>
            <a:ext cx="1818126" cy="646331"/>
          </a:xfrm>
          <a:prstGeom prst="rect">
            <a:avLst/>
          </a:prstGeom>
          <a:noFill/>
        </p:spPr>
        <p:txBody>
          <a:bodyPr wrap="none" rtlCol="0">
            <a:spAutoFit/>
          </a:bodyPr>
          <a:lstStyle/>
          <a:p>
            <a:r>
              <a:rPr lang="en-US" sz="3200" dirty="0">
                <a:solidFill>
                  <a:srgbClr val="2D4558"/>
                </a:solidFill>
              </a:rPr>
              <a:t>+</a:t>
            </a:r>
            <a:r>
              <a:rPr lang="en-US" sz="3600" b="1" dirty="0">
                <a:solidFill>
                  <a:srgbClr val="2D4558"/>
                </a:solidFill>
              </a:rPr>
              <a:t> 3</a:t>
            </a:r>
            <a:r>
              <a:rPr lang="en-US" sz="3200" dirty="0">
                <a:solidFill>
                  <a:srgbClr val="2D4558"/>
                </a:solidFill>
              </a:rPr>
              <a:t> tools</a:t>
            </a:r>
          </a:p>
        </p:txBody>
      </p:sp>
      <p:sp>
        <p:nvSpPr>
          <p:cNvPr id="75" name="TextBox 74">
            <a:extLst>
              <a:ext uri="{FF2B5EF4-FFF2-40B4-BE49-F238E27FC236}">
                <a16:creationId xmlns:a16="http://schemas.microsoft.com/office/drawing/2014/main" id="{00D76746-914B-426C-9212-2599A1CC8624}"/>
              </a:ext>
            </a:extLst>
          </p:cNvPr>
          <p:cNvSpPr txBox="1"/>
          <p:nvPr/>
        </p:nvSpPr>
        <p:spPr>
          <a:xfrm>
            <a:off x="7056313" y="1298638"/>
            <a:ext cx="1443024" cy="646331"/>
          </a:xfrm>
          <a:prstGeom prst="rect">
            <a:avLst/>
          </a:prstGeom>
          <a:noFill/>
        </p:spPr>
        <p:txBody>
          <a:bodyPr wrap="none" rtlCol="0">
            <a:spAutoFit/>
          </a:bodyPr>
          <a:lstStyle/>
          <a:p>
            <a:r>
              <a:rPr lang="en-US" sz="3600" b="1" dirty="0">
                <a:solidFill>
                  <a:srgbClr val="2D4558"/>
                </a:solidFill>
              </a:rPr>
              <a:t>3</a:t>
            </a:r>
            <a:r>
              <a:rPr lang="en-US" sz="3200" dirty="0">
                <a:solidFill>
                  <a:srgbClr val="2D4558"/>
                </a:solidFill>
              </a:rPr>
              <a:t> apps</a:t>
            </a:r>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0867" y="2017656"/>
            <a:ext cx="2210265" cy="2210265"/>
          </a:xfrm>
          <a:prstGeom prst="rect">
            <a:avLst/>
          </a:prstGeom>
        </p:spPr>
      </p:pic>
    </p:spTree>
    <p:extLst>
      <p:ext uri="{BB962C8B-B14F-4D97-AF65-F5344CB8AC3E}">
        <p14:creationId xmlns:p14="http://schemas.microsoft.com/office/powerpoint/2010/main" val="1114132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8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503A4-69F1-4EA3-8A16-6E88E35F826C}"/>
              </a:ext>
            </a:extLst>
          </p:cNvPr>
          <p:cNvSpPr>
            <a:spLocks noGrp="1"/>
          </p:cNvSpPr>
          <p:nvPr>
            <p:ph type="sldNum" sz="quarter" idx="12"/>
          </p:nvPr>
        </p:nvSpPr>
        <p:spPr/>
        <p:txBody>
          <a:bodyPr/>
          <a:lstStyle/>
          <a:p>
            <a:fld id="{096AB1A4-1376-4B7E-84A4-26A90531B500}" type="slidenum">
              <a:rPr lang="en-CA" smtClean="0"/>
              <a:t>13</a:t>
            </a:fld>
            <a:endParaRPr lang="en-CA"/>
          </a:p>
        </p:txBody>
      </p:sp>
      <p:pic>
        <p:nvPicPr>
          <p:cNvPr id="5" name="Picture 4">
            <a:extLst>
              <a:ext uri="{FF2B5EF4-FFF2-40B4-BE49-F238E27FC236}">
                <a16:creationId xmlns:a16="http://schemas.microsoft.com/office/drawing/2014/main" id="{1E7A61D0-9AF5-4E61-A3A9-A1DBBBCB40D8}"/>
              </a:ext>
            </a:extLst>
          </p:cNvPr>
          <p:cNvPicPr>
            <a:picLocks noChangeAspect="1"/>
          </p:cNvPicPr>
          <p:nvPr/>
        </p:nvPicPr>
        <p:blipFill>
          <a:blip r:embed="rId3"/>
          <a:stretch>
            <a:fillRect/>
          </a:stretch>
        </p:blipFill>
        <p:spPr>
          <a:xfrm>
            <a:off x="472379" y="439217"/>
            <a:ext cx="1220755" cy="1220755"/>
          </a:xfrm>
          <a:prstGeom prst="rect">
            <a:avLst/>
          </a:prstGeom>
        </p:spPr>
      </p:pic>
      <p:pic>
        <p:nvPicPr>
          <p:cNvPr id="6" name="Picture 5">
            <a:extLst>
              <a:ext uri="{FF2B5EF4-FFF2-40B4-BE49-F238E27FC236}">
                <a16:creationId xmlns:a16="http://schemas.microsoft.com/office/drawing/2014/main" id="{682583CE-5438-42F7-B048-66823EBBAD7A}"/>
              </a:ext>
            </a:extLst>
          </p:cNvPr>
          <p:cNvPicPr>
            <a:picLocks noChangeAspect="1"/>
          </p:cNvPicPr>
          <p:nvPr/>
        </p:nvPicPr>
        <p:blipFill>
          <a:blip r:embed="rId4"/>
          <a:stretch>
            <a:fillRect/>
          </a:stretch>
        </p:blipFill>
        <p:spPr>
          <a:xfrm>
            <a:off x="5657110" y="2273080"/>
            <a:ext cx="1224096" cy="1219200"/>
          </a:xfrm>
          <a:prstGeom prst="rect">
            <a:avLst/>
          </a:prstGeom>
        </p:spPr>
      </p:pic>
      <p:pic>
        <p:nvPicPr>
          <p:cNvPr id="7" name="Picture 6">
            <a:extLst>
              <a:ext uri="{FF2B5EF4-FFF2-40B4-BE49-F238E27FC236}">
                <a16:creationId xmlns:a16="http://schemas.microsoft.com/office/drawing/2014/main" id="{31061431-4FFE-4E8C-8DF5-091368676CEF}"/>
              </a:ext>
            </a:extLst>
          </p:cNvPr>
          <p:cNvPicPr>
            <a:picLocks noChangeAspect="1"/>
          </p:cNvPicPr>
          <p:nvPr/>
        </p:nvPicPr>
        <p:blipFill>
          <a:blip r:embed="rId5"/>
          <a:stretch>
            <a:fillRect/>
          </a:stretch>
        </p:blipFill>
        <p:spPr>
          <a:xfrm>
            <a:off x="3945616" y="2465376"/>
            <a:ext cx="1219200" cy="1219200"/>
          </a:xfrm>
          <a:prstGeom prst="rect">
            <a:avLst/>
          </a:prstGeom>
        </p:spPr>
      </p:pic>
      <p:pic>
        <p:nvPicPr>
          <p:cNvPr id="8" name="Picture 7">
            <a:extLst>
              <a:ext uri="{FF2B5EF4-FFF2-40B4-BE49-F238E27FC236}">
                <a16:creationId xmlns:a16="http://schemas.microsoft.com/office/drawing/2014/main" id="{B4E7691B-F5F7-48B5-8CE4-2B5CA7BF859D}"/>
              </a:ext>
            </a:extLst>
          </p:cNvPr>
          <p:cNvPicPr>
            <a:picLocks noChangeAspect="1"/>
          </p:cNvPicPr>
          <p:nvPr/>
        </p:nvPicPr>
        <p:blipFill>
          <a:blip r:embed="rId6"/>
          <a:stretch>
            <a:fillRect/>
          </a:stretch>
        </p:blipFill>
        <p:spPr>
          <a:xfrm>
            <a:off x="6881206" y="4318274"/>
            <a:ext cx="1331004" cy="1219200"/>
          </a:xfrm>
          <a:prstGeom prst="rect">
            <a:avLst/>
          </a:prstGeom>
        </p:spPr>
      </p:pic>
      <p:pic>
        <p:nvPicPr>
          <p:cNvPr id="9" name="Picture 8">
            <a:extLst>
              <a:ext uri="{FF2B5EF4-FFF2-40B4-BE49-F238E27FC236}">
                <a16:creationId xmlns:a16="http://schemas.microsoft.com/office/drawing/2014/main" id="{54EB0EBE-0404-4E3C-A140-E9E87A384F9D}"/>
              </a:ext>
            </a:extLst>
          </p:cNvPr>
          <p:cNvPicPr>
            <a:picLocks noChangeAspect="1"/>
          </p:cNvPicPr>
          <p:nvPr/>
        </p:nvPicPr>
        <p:blipFill>
          <a:blip r:embed="rId7"/>
          <a:stretch>
            <a:fillRect/>
          </a:stretch>
        </p:blipFill>
        <p:spPr>
          <a:xfrm>
            <a:off x="2999929" y="830509"/>
            <a:ext cx="1219200" cy="1219200"/>
          </a:xfrm>
          <a:prstGeom prst="rect">
            <a:avLst/>
          </a:prstGeom>
        </p:spPr>
      </p:pic>
      <p:pic>
        <p:nvPicPr>
          <p:cNvPr id="10" name="Picture 9">
            <a:extLst>
              <a:ext uri="{FF2B5EF4-FFF2-40B4-BE49-F238E27FC236}">
                <a16:creationId xmlns:a16="http://schemas.microsoft.com/office/drawing/2014/main" id="{8222B0FA-B3D2-46AA-BFE4-5AEB5EAA75C9}"/>
              </a:ext>
            </a:extLst>
          </p:cNvPr>
          <p:cNvPicPr>
            <a:picLocks noChangeAspect="1"/>
          </p:cNvPicPr>
          <p:nvPr/>
        </p:nvPicPr>
        <p:blipFill>
          <a:blip r:embed="rId8"/>
          <a:stretch>
            <a:fillRect/>
          </a:stretch>
        </p:blipFill>
        <p:spPr>
          <a:xfrm>
            <a:off x="5688438" y="5219700"/>
            <a:ext cx="1016000" cy="1219200"/>
          </a:xfrm>
          <a:prstGeom prst="rect">
            <a:avLst/>
          </a:prstGeom>
        </p:spPr>
      </p:pic>
      <p:pic>
        <p:nvPicPr>
          <p:cNvPr id="11" name="Picture 10">
            <a:extLst>
              <a:ext uri="{FF2B5EF4-FFF2-40B4-BE49-F238E27FC236}">
                <a16:creationId xmlns:a16="http://schemas.microsoft.com/office/drawing/2014/main" id="{674C4A70-3A99-49DD-A24C-5D06D64FE25B}"/>
              </a:ext>
            </a:extLst>
          </p:cNvPr>
          <p:cNvPicPr>
            <a:picLocks noChangeAspect="1"/>
          </p:cNvPicPr>
          <p:nvPr/>
        </p:nvPicPr>
        <p:blipFill>
          <a:blip r:embed="rId9"/>
          <a:stretch>
            <a:fillRect/>
          </a:stretch>
        </p:blipFill>
        <p:spPr>
          <a:xfrm>
            <a:off x="9200934" y="1892829"/>
            <a:ext cx="990817" cy="1219200"/>
          </a:xfrm>
          <a:prstGeom prst="rect">
            <a:avLst/>
          </a:prstGeom>
        </p:spPr>
      </p:pic>
      <p:pic>
        <p:nvPicPr>
          <p:cNvPr id="12" name="Picture 11">
            <a:extLst>
              <a:ext uri="{FF2B5EF4-FFF2-40B4-BE49-F238E27FC236}">
                <a16:creationId xmlns:a16="http://schemas.microsoft.com/office/drawing/2014/main" id="{13A6716A-232A-46C0-9A9F-3D3520092F29}"/>
              </a:ext>
            </a:extLst>
          </p:cNvPr>
          <p:cNvPicPr>
            <a:picLocks noChangeAspect="1"/>
          </p:cNvPicPr>
          <p:nvPr/>
        </p:nvPicPr>
        <p:blipFill>
          <a:blip r:embed="rId10"/>
          <a:stretch>
            <a:fillRect/>
          </a:stretch>
        </p:blipFill>
        <p:spPr>
          <a:xfrm>
            <a:off x="7201929" y="2641441"/>
            <a:ext cx="1847273" cy="1219200"/>
          </a:xfrm>
          <a:prstGeom prst="rect">
            <a:avLst/>
          </a:prstGeom>
        </p:spPr>
      </p:pic>
      <p:pic>
        <p:nvPicPr>
          <p:cNvPr id="13" name="Picture 12">
            <a:extLst>
              <a:ext uri="{FF2B5EF4-FFF2-40B4-BE49-F238E27FC236}">
                <a16:creationId xmlns:a16="http://schemas.microsoft.com/office/drawing/2014/main" id="{50FA417A-8554-4359-8CAF-B2455D179447}"/>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472974" y="5219700"/>
            <a:ext cx="1060704" cy="1219200"/>
          </a:xfrm>
          <a:prstGeom prst="rect">
            <a:avLst/>
          </a:prstGeom>
        </p:spPr>
      </p:pic>
      <p:pic>
        <p:nvPicPr>
          <p:cNvPr id="14" name="Picture 13">
            <a:extLst>
              <a:ext uri="{FF2B5EF4-FFF2-40B4-BE49-F238E27FC236}">
                <a16:creationId xmlns:a16="http://schemas.microsoft.com/office/drawing/2014/main" id="{B7BE30ED-91A6-4448-99B0-45A41CCC61CA}"/>
              </a:ext>
            </a:extLst>
          </p:cNvPr>
          <p:cNvPicPr>
            <a:picLocks noChangeAspect="1"/>
          </p:cNvPicPr>
          <p:nvPr/>
        </p:nvPicPr>
        <p:blipFill>
          <a:blip r:embed="rId12"/>
          <a:stretch>
            <a:fillRect/>
          </a:stretch>
        </p:blipFill>
        <p:spPr>
          <a:xfrm>
            <a:off x="6704438" y="0"/>
            <a:ext cx="1468352" cy="1468352"/>
          </a:xfrm>
          <a:prstGeom prst="rect">
            <a:avLst/>
          </a:prstGeom>
        </p:spPr>
      </p:pic>
      <p:pic>
        <p:nvPicPr>
          <p:cNvPr id="15" name="Picture 14">
            <a:extLst>
              <a:ext uri="{FF2B5EF4-FFF2-40B4-BE49-F238E27FC236}">
                <a16:creationId xmlns:a16="http://schemas.microsoft.com/office/drawing/2014/main" id="{BCFFEC42-95F1-4D69-A8B3-B06DD8B75398}"/>
              </a:ext>
            </a:extLst>
          </p:cNvPr>
          <p:cNvPicPr>
            <a:picLocks noChangeAspect="1"/>
          </p:cNvPicPr>
          <p:nvPr/>
        </p:nvPicPr>
        <p:blipFill>
          <a:blip r:embed="rId13"/>
          <a:stretch>
            <a:fillRect/>
          </a:stretch>
        </p:blipFill>
        <p:spPr>
          <a:xfrm>
            <a:off x="10500427" y="2615254"/>
            <a:ext cx="1319480" cy="1219200"/>
          </a:xfrm>
          <a:prstGeom prst="rect">
            <a:avLst/>
          </a:prstGeom>
        </p:spPr>
      </p:pic>
      <p:pic>
        <p:nvPicPr>
          <p:cNvPr id="16" name="Picture 15">
            <a:extLst>
              <a:ext uri="{FF2B5EF4-FFF2-40B4-BE49-F238E27FC236}">
                <a16:creationId xmlns:a16="http://schemas.microsoft.com/office/drawing/2014/main" id="{1A481CB5-9867-489F-B1DD-AD21C4F7EC21}"/>
              </a:ext>
            </a:extLst>
          </p:cNvPr>
          <p:cNvPicPr>
            <a:picLocks noChangeAspect="1"/>
          </p:cNvPicPr>
          <p:nvPr/>
        </p:nvPicPr>
        <p:blipFill rotWithShape="1">
          <a:blip r:embed="rId14"/>
          <a:srcRect r="58729"/>
          <a:stretch/>
        </p:blipFill>
        <p:spPr>
          <a:xfrm>
            <a:off x="982677" y="1749690"/>
            <a:ext cx="2159563" cy="1219200"/>
          </a:xfrm>
          <a:prstGeom prst="rect">
            <a:avLst/>
          </a:prstGeom>
        </p:spPr>
      </p:pic>
      <p:pic>
        <p:nvPicPr>
          <p:cNvPr id="17" name="Picture 16">
            <a:extLst>
              <a:ext uri="{FF2B5EF4-FFF2-40B4-BE49-F238E27FC236}">
                <a16:creationId xmlns:a16="http://schemas.microsoft.com/office/drawing/2014/main" id="{9998B504-DDA1-4790-9BD4-D32AD11E0477}"/>
              </a:ext>
            </a:extLst>
          </p:cNvPr>
          <p:cNvPicPr>
            <a:picLocks noChangeAspect="1"/>
          </p:cNvPicPr>
          <p:nvPr/>
        </p:nvPicPr>
        <p:blipFill rotWithShape="1">
          <a:blip r:embed="rId15"/>
          <a:srcRect r="70180"/>
          <a:stretch/>
        </p:blipFill>
        <p:spPr>
          <a:xfrm>
            <a:off x="384142" y="3684576"/>
            <a:ext cx="1266773" cy="1219200"/>
          </a:xfrm>
          <a:prstGeom prst="rect">
            <a:avLst/>
          </a:prstGeom>
        </p:spPr>
      </p:pic>
      <p:pic>
        <p:nvPicPr>
          <p:cNvPr id="18" name="Picture 17">
            <a:extLst>
              <a:ext uri="{FF2B5EF4-FFF2-40B4-BE49-F238E27FC236}">
                <a16:creationId xmlns:a16="http://schemas.microsoft.com/office/drawing/2014/main" id="{76431B0A-3561-4639-9815-D021BA56C600}"/>
              </a:ext>
            </a:extLst>
          </p:cNvPr>
          <p:cNvPicPr>
            <a:picLocks noChangeAspect="1"/>
          </p:cNvPicPr>
          <p:nvPr/>
        </p:nvPicPr>
        <p:blipFill>
          <a:blip r:embed="rId16"/>
          <a:stretch>
            <a:fillRect/>
          </a:stretch>
        </p:blipFill>
        <p:spPr>
          <a:xfrm>
            <a:off x="4902831" y="401216"/>
            <a:ext cx="1219200" cy="1219200"/>
          </a:xfrm>
          <a:prstGeom prst="rect">
            <a:avLst/>
          </a:prstGeom>
        </p:spPr>
      </p:pic>
      <p:pic>
        <p:nvPicPr>
          <p:cNvPr id="19" name="Picture 18">
            <a:extLst>
              <a:ext uri="{FF2B5EF4-FFF2-40B4-BE49-F238E27FC236}">
                <a16:creationId xmlns:a16="http://schemas.microsoft.com/office/drawing/2014/main" id="{7107B189-F00B-40BE-A25F-0EAD946D9214}"/>
              </a:ext>
            </a:extLst>
          </p:cNvPr>
          <p:cNvPicPr>
            <a:picLocks noChangeAspect="1"/>
          </p:cNvPicPr>
          <p:nvPr/>
        </p:nvPicPr>
        <p:blipFill>
          <a:blip r:embed="rId17"/>
          <a:stretch>
            <a:fillRect/>
          </a:stretch>
        </p:blipFill>
        <p:spPr>
          <a:xfrm>
            <a:off x="8516008" y="434169"/>
            <a:ext cx="3242553" cy="1219200"/>
          </a:xfrm>
          <a:prstGeom prst="rect">
            <a:avLst/>
          </a:prstGeom>
        </p:spPr>
      </p:pic>
      <p:pic>
        <p:nvPicPr>
          <p:cNvPr id="20" name="Picture 19">
            <a:extLst>
              <a:ext uri="{FF2B5EF4-FFF2-40B4-BE49-F238E27FC236}">
                <a16:creationId xmlns:a16="http://schemas.microsoft.com/office/drawing/2014/main" id="{0A7651B0-3D71-4138-9469-012A9F67AD8F}"/>
              </a:ext>
            </a:extLst>
          </p:cNvPr>
          <p:cNvPicPr>
            <a:picLocks noChangeAspect="1"/>
          </p:cNvPicPr>
          <p:nvPr/>
        </p:nvPicPr>
        <p:blipFill rotWithShape="1">
          <a:blip r:embed="rId18"/>
          <a:srcRect r="62742"/>
          <a:stretch/>
        </p:blipFill>
        <p:spPr>
          <a:xfrm>
            <a:off x="3337347" y="5137150"/>
            <a:ext cx="1563024" cy="1219200"/>
          </a:xfrm>
          <a:prstGeom prst="rect">
            <a:avLst/>
          </a:prstGeom>
        </p:spPr>
      </p:pic>
      <p:pic>
        <p:nvPicPr>
          <p:cNvPr id="21" name="Picture 20">
            <a:extLst>
              <a:ext uri="{FF2B5EF4-FFF2-40B4-BE49-F238E27FC236}">
                <a16:creationId xmlns:a16="http://schemas.microsoft.com/office/drawing/2014/main" id="{3FABDB18-96F8-4E29-8E04-BA3E75273F8E}"/>
              </a:ext>
            </a:extLst>
          </p:cNvPr>
          <p:cNvPicPr>
            <a:picLocks noChangeAspect="1"/>
          </p:cNvPicPr>
          <p:nvPr/>
        </p:nvPicPr>
        <p:blipFill>
          <a:blip r:embed="rId19"/>
          <a:stretch>
            <a:fillRect/>
          </a:stretch>
        </p:blipFill>
        <p:spPr>
          <a:xfrm>
            <a:off x="9982200" y="4023530"/>
            <a:ext cx="1139820" cy="1219200"/>
          </a:xfrm>
          <a:prstGeom prst="rect">
            <a:avLst/>
          </a:prstGeom>
        </p:spPr>
      </p:pic>
      <p:pic>
        <p:nvPicPr>
          <p:cNvPr id="22" name="Picture 21">
            <a:extLst>
              <a:ext uri="{FF2B5EF4-FFF2-40B4-BE49-F238E27FC236}">
                <a16:creationId xmlns:a16="http://schemas.microsoft.com/office/drawing/2014/main" id="{A5D0B6B0-C6B2-485A-AB70-1ECA429B9577}"/>
              </a:ext>
            </a:extLst>
          </p:cNvPr>
          <p:cNvPicPr>
            <a:picLocks noChangeAspect="1"/>
          </p:cNvPicPr>
          <p:nvPr/>
        </p:nvPicPr>
        <p:blipFill rotWithShape="1">
          <a:blip r:embed="rId20"/>
          <a:srcRect r="57454"/>
          <a:stretch/>
        </p:blipFill>
        <p:spPr>
          <a:xfrm>
            <a:off x="7953206" y="5088174"/>
            <a:ext cx="2184079" cy="1219200"/>
          </a:xfrm>
          <a:prstGeom prst="rect">
            <a:avLst/>
          </a:prstGeom>
        </p:spPr>
      </p:pic>
      <p:pic>
        <p:nvPicPr>
          <p:cNvPr id="23" name="Picture 22">
            <a:extLst>
              <a:ext uri="{FF2B5EF4-FFF2-40B4-BE49-F238E27FC236}">
                <a16:creationId xmlns:a16="http://schemas.microsoft.com/office/drawing/2014/main" id="{7F6CFF11-D276-4A44-8A3B-77628EF65388}"/>
              </a:ext>
            </a:extLst>
          </p:cNvPr>
          <p:cNvPicPr>
            <a:picLocks noChangeAspect="1"/>
          </p:cNvPicPr>
          <p:nvPr/>
        </p:nvPicPr>
        <p:blipFill>
          <a:blip r:embed="rId21"/>
          <a:stretch>
            <a:fillRect/>
          </a:stretch>
        </p:blipFill>
        <p:spPr>
          <a:xfrm>
            <a:off x="4724120" y="4144944"/>
            <a:ext cx="883159" cy="1219200"/>
          </a:xfrm>
          <a:prstGeom prst="rect">
            <a:avLst/>
          </a:prstGeom>
        </p:spPr>
      </p:pic>
      <p:pic>
        <p:nvPicPr>
          <p:cNvPr id="24" name="Picture 23">
            <a:extLst>
              <a:ext uri="{FF2B5EF4-FFF2-40B4-BE49-F238E27FC236}">
                <a16:creationId xmlns:a16="http://schemas.microsoft.com/office/drawing/2014/main" id="{66FC47BA-81DA-4188-9393-74BDBE1F7E4F}"/>
              </a:ext>
            </a:extLst>
          </p:cNvPr>
          <p:cNvPicPr>
            <a:picLocks noChangeAspect="1"/>
          </p:cNvPicPr>
          <p:nvPr/>
        </p:nvPicPr>
        <p:blipFill>
          <a:blip r:embed="rId22"/>
          <a:stretch>
            <a:fillRect/>
          </a:stretch>
        </p:blipFill>
        <p:spPr>
          <a:xfrm>
            <a:off x="2109395" y="3545726"/>
            <a:ext cx="999984" cy="1219200"/>
          </a:xfrm>
          <a:prstGeom prst="rect">
            <a:avLst/>
          </a:prstGeom>
        </p:spPr>
      </p:pic>
    </p:spTree>
    <p:extLst>
      <p:ext uri="{BB962C8B-B14F-4D97-AF65-F5344CB8AC3E}">
        <p14:creationId xmlns:p14="http://schemas.microsoft.com/office/powerpoint/2010/main" val="4025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0E946D-F724-4F47-8439-3CD0F9689CB7}"/>
              </a:ext>
            </a:extLst>
          </p:cNvPr>
          <p:cNvSpPr>
            <a:spLocks noGrp="1"/>
          </p:cNvSpPr>
          <p:nvPr>
            <p:ph type="title"/>
          </p:nvPr>
        </p:nvSpPr>
        <p:spPr/>
        <p:txBody>
          <a:bodyPr/>
          <a:lstStyle/>
          <a:p>
            <a:r>
              <a:rPr lang="en-CA" b="1" dirty="0">
                <a:solidFill>
                  <a:srgbClr val="6C958E"/>
                </a:solidFill>
              </a:rPr>
              <a:t>Assisted</a:t>
            </a:r>
            <a:r>
              <a:rPr lang="en-CA" dirty="0">
                <a:solidFill>
                  <a:srgbClr val="6C958E"/>
                </a:solidFill>
              </a:rPr>
              <a:t> Patch Workflow</a:t>
            </a:r>
          </a:p>
        </p:txBody>
      </p:sp>
      <p:sp>
        <p:nvSpPr>
          <p:cNvPr id="4" name="Slide Number Placeholder 3">
            <a:extLst>
              <a:ext uri="{FF2B5EF4-FFF2-40B4-BE49-F238E27FC236}">
                <a16:creationId xmlns:a16="http://schemas.microsoft.com/office/drawing/2014/main" id="{43F9E80B-CA9B-42A0-9343-C4B8EBD792DA}"/>
              </a:ext>
            </a:extLst>
          </p:cNvPr>
          <p:cNvSpPr>
            <a:spLocks noGrp="1"/>
          </p:cNvSpPr>
          <p:nvPr>
            <p:ph type="sldNum" sz="quarter" idx="12"/>
          </p:nvPr>
        </p:nvSpPr>
        <p:spPr/>
        <p:txBody>
          <a:bodyPr/>
          <a:lstStyle/>
          <a:p>
            <a:fld id="{096AB1A4-1376-4B7E-84A4-26A90531B500}" type="slidenum">
              <a:rPr lang="en-CA" smtClean="0"/>
              <a:t>14</a:t>
            </a:fld>
            <a:endParaRPr lang="en-CA"/>
          </a:p>
        </p:txBody>
      </p:sp>
    </p:spTree>
    <p:extLst>
      <p:ext uri="{BB962C8B-B14F-4D97-AF65-F5344CB8AC3E}">
        <p14:creationId xmlns:p14="http://schemas.microsoft.com/office/powerpoint/2010/main" val="173151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D2EDBE-A334-4E87-88C7-8284163A590C}"/>
              </a:ext>
            </a:extLst>
          </p:cNvPr>
          <p:cNvSpPr>
            <a:spLocks noGrp="1"/>
          </p:cNvSpPr>
          <p:nvPr>
            <p:ph type="sldNum" sz="quarter" idx="12"/>
          </p:nvPr>
        </p:nvSpPr>
        <p:spPr/>
        <p:txBody>
          <a:bodyPr/>
          <a:lstStyle/>
          <a:p>
            <a:fld id="{096AB1A4-1376-4B7E-84A4-26A90531B500}" type="slidenum">
              <a:rPr lang="en-CA" smtClean="0"/>
              <a:t>15</a:t>
            </a:fld>
            <a:endParaRPr lang="en-CA"/>
          </a:p>
        </p:txBody>
      </p:sp>
      <p:grpSp>
        <p:nvGrpSpPr>
          <p:cNvPr id="15" name="Group 14">
            <a:extLst>
              <a:ext uri="{FF2B5EF4-FFF2-40B4-BE49-F238E27FC236}">
                <a16:creationId xmlns:a16="http://schemas.microsoft.com/office/drawing/2014/main" id="{AD02E6F6-A69D-4FC4-BD58-98F6BFAB790B}"/>
              </a:ext>
            </a:extLst>
          </p:cNvPr>
          <p:cNvGrpSpPr/>
          <p:nvPr/>
        </p:nvGrpSpPr>
        <p:grpSpPr>
          <a:xfrm>
            <a:off x="442913" y="595829"/>
            <a:ext cx="5658080" cy="5760522"/>
            <a:chOff x="442913" y="595829"/>
            <a:chExt cx="5658080" cy="5760522"/>
          </a:xfrm>
        </p:grpSpPr>
        <p:sp>
          <p:nvSpPr>
            <p:cNvPr id="11" name="Rectangle 10">
              <a:extLst>
                <a:ext uri="{FF2B5EF4-FFF2-40B4-BE49-F238E27FC236}">
                  <a16:creationId xmlns:a16="http://schemas.microsoft.com/office/drawing/2014/main" id="{6165DBEC-6F35-4EE9-948D-813C928D03F7}"/>
                </a:ext>
              </a:extLst>
            </p:cNvPr>
            <p:cNvSpPr/>
            <p:nvPr/>
          </p:nvSpPr>
          <p:spPr>
            <a:xfrm>
              <a:off x="442913" y="889101"/>
              <a:ext cx="5653087" cy="5467250"/>
            </a:xfrm>
            <a:prstGeom prst="rect">
              <a:avLst/>
            </a:prstGeom>
            <a:solidFill>
              <a:srgbClr val="383C4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83680F0-E4D4-45CC-8580-3DB398B32BE7}"/>
                </a:ext>
              </a:extLst>
            </p:cNvPr>
            <p:cNvSpPr/>
            <p:nvPr/>
          </p:nvSpPr>
          <p:spPr>
            <a:xfrm>
              <a:off x="442913" y="595829"/>
              <a:ext cx="5658080" cy="297527"/>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rgbClr val="B6B7BA"/>
                  </a:solidFill>
                </a:rPr>
                <a:t>Terminal</a:t>
              </a:r>
              <a:endParaRPr lang="en-US" sz="1050" dirty="0">
                <a:solidFill>
                  <a:srgbClr val="B6B7BA"/>
                </a:solidFill>
              </a:endParaRPr>
            </a:p>
          </p:txBody>
        </p:sp>
        <p:pic>
          <p:nvPicPr>
            <p:cNvPr id="14" name="Picture 13">
              <a:extLst>
                <a:ext uri="{FF2B5EF4-FFF2-40B4-BE49-F238E27FC236}">
                  <a16:creationId xmlns:a16="http://schemas.microsoft.com/office/drawing/2014/main" id="{BDA2CA50-34D0-416A-BFF3-5D39C6E7FAE3}"/>
                </a:ext>
              </a:extLst>
            </p:cNvPr>
            <p:cNvPicPr>
              <a:picLocks noChangeAspect="1"/>
            </p:cNvPicPr>
            <p:nvPr/>
          </p:nvPicPr>
          <p:blipFill rotWithShape="1">
            <a:blip r:embed="rId6"/>
            <a:srcRect l="94100" t="3778" b="93420"/>
            <a:stretch/>
          </p:blipFill>
          <p:spPr>
            <a:xfrm>
              <a:off x="5231035" y="627538"/>
              <a:ext cx="861138" cy="229853"/>
            </a:xfrm>
            <a:prstGeom prst="rect">
              <a:avLst/>
            </a:prstGeom>
          </p:spPr>
        </p:pic>
      </p:grpSp>
      <p:pic>
        <p:nvPicPr>
          <p:cNvPr id="16" name="Graphic 15">
            <a:extLst>
              <a:ext uri="{FF2B5EF4-FFF2-40B4-BE49-F238E27FC236}">
                <a16:creationId xmlns:a16="http://schemas.microsoft.com/office/drawing/2014/main" id="{38568E34-A044-4FBC-B0E1-E59E40D8B2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85874" y="2017655"/>
            <a:ext cx="2210265" cy="2210265"/>
          </a:xfrm>
          <a:prstGeom prst="rect">
            <a:avLst/>
          </a:prstGeom>
        </p:spPr>
      </p:pic>
      <p:sp>
        <p:nvSpPr>
          <p:cNvPr id="17" name="Thought Bubble: Cloud 16">
            <a:extLst>
              <a:ext uri="{FF2B5EF4-FFF2-40B4-BE49-F238E27FC236}">
                <a16:creationId xmlns:a16="http://schemas.microsoft.com/office/drawing/2014/main" id="{45A344D9-3FB9-440A-9DF5-221E1B182B73}"/>
              </a:ext>
            </a:extLst>
          </p:cNvPr>
          <p:cNvSpPr/>
          <p:nvPr/>
        </p:nvSpPr>
        <p:spPr>
          <a:xfrm>
            <a:off x="7201132" y="325583"/>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ready to start working on my next bug report.</a:t>
            </a:r>
          </a:p>
        </p:txBody>
      </p:sp>
      <p:cxnSp>
        <p:nvCxnSpPr>
          <p:cNvPr id="18" name="Straight Arrow Connector 17">
            <a:extLst>
              <a:ext uri="{FF2B5EF4-FFF2-40B4-BE49-F238E27FC236}">
                <a16:creationId xmlns:a16="http://schemas.microsoft.com/office/drawing/2014/main" id="{5078D07F-A22F-4DDC-8EAB-7F124FE8D91A}"/>
              </a:ext>
            </a:extLst>
          </p:cNvPr>
          <p:cNvCxnSpPr>
            <a:cxnSpLocks/>
          </p:cNvCxnSpPr>
          <p:nvPr/>
        </p:nvCxnSpPr>
        <p:spPr>
          <a:xfrm>
            <a:off x="6106691" y="2714400"/>
            <a:ext cx="0" cy="408388"/>
          </a:xfrm>
          <a:prstGeom prst="straightConnector1">
            <a:avLst/>
          </a:prstGeom>
          <a:ln w="57150">
            <a:solidFill>
              <a:srgbClr val="2D4558"/>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49F47DB-1940-4CCE-A72E-874D5565B401}"/>
              </a:ext>
            </a:extLst>
          </p:cNvPr>
          <p:cNvSpPr txBox="1"/>
          <p:nvPr/>
        </p:nvSpPr>
        <p:spPr>
          <a:xfrm>
            <a:off x="549084" y="925066"/>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&gt; ./run-</a:t>
            </a:r>
            <a:r>
              <a:rPr lang="en-US" sz="1400" dirty="0" err="1">
                <a:solidFill>
                  <a:schemeClr val="bg1"/>
                </a:solidFill>
                <a:latin typeface="Courier New" panose="02070309020205020404" pitchFamily="49" charset="0"/>
                <a:cs typeface="Courier New" panose="02070309020205020404" pitchFamily="49" charset="0"/>
              </a:rPr>
              <a:t>devy</a:t>
            </a:r>
            <a:r>
              <a:rPr lang="en-US" sz="1400" dirty="0">
                <a:solidFill>
                  <a:schemeClr val="bg1"/>
                </a:solidFill>
                <a:latin typeface="Courier New" panose="02070309020205020404" pitchFamily="49" charset="0"/>
                <a:cs typeface="Courier New" panose="02070309020205020404" pitchFamily="49" charset="0"/>
              </a:rPr>
              <a:t>-client</a:t>
            </a:r>
          </a:p>
        </p:txBody>
      </p:sp>
      <p:sp>
        <p:nvSpPr>
          <p:cNvPr id="24" name="TextBox 23">
            <a:extLst>
              <a:ext uri="{FF2B5EF4-FFF2-40B4-BE49-F238E27FC236}">
                <a16:creationId xmlns:a16="http://schemas.microsoft.com/office/drawing/2014/main" id="{BA840853-0C2F-4E2C-8C1F-A2F9F0D08950}"/>
              </a:ext>
            </a:extLst>
          </p:cNvPr>
          <p:cNvSpPr txBox="1"/>
          <p:nvPr/>
        </p:nvSpPr>
        <p:spPr>
          <a:xfrm>
            <a:off x="549083" y="1145601"/>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Waiting for developer request...</a:t>
            </a:r>
          </a:p>
        </p:txBody>
      </p:sp>
      <p:sp>
        <p:nvSpPr>
          <p:cNvPr id="25" name="Speech Bubble: Rectangle with Corners Rounded 24">
            <a:extLst>
              <a:ext uri="{FF2B5EF4-FFF2-40B4-BE49-F238E27FC236}">
                <a16:creationId xmlns:a16="http://schemas.microsoft.com/office/drawing/2014/main" id="{2B9FA991-7CB4-4EF8-AB6E-40E5B58B1D50}"/>
              </a:ext>
            </a:extLst>
          </p:cNvPr>
          <p:cNvSpPr/>
          <p:nvPr/>
        </p:nvSpPr>
        <p:spPr>
          <a:xfrm>
            <a:off x="5231035" y="222822"/>
            <a:ext cx="3140765" cy="856132"/>
          </a:xfrm>
          <a:prstGeom prst="wedgeRoundRectCallout">
            <a:avLst>
              <a:gd name="adj1" fmla="val 37197"/>
              <a:gd name="adj2" fmla="val 89041"/>
              <a:gd name="adj3" fmla="val 16667"/>
            </a:avLst>
          </a:prstGeom>
          <a:solidFill>
            <a:srgbClr val="2D45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Alexa, tell </a:t>
            </a:r>
            <a:r>
              <a:rPr lang="en-US" sz="2000" dirty="0" err="1">
                <a:solidFill>
                  <a:schemeClr val="bg1"/>
                </a:solidFill>
              </a:rPr>
              <a:t>Devy</a:t>
            </a:r>
            <a:r>
              <a:rPr lang="en-US" sz="2000" dirty="0">
                <a:solidFill>
                  <a:schemeClr val="bg1"/>
                </a:solidFill>
              </a:rPr>
              <a:t> I want to start my next item.</a:t>
            </a:r>
          </a:p>
        </p:txBody>
      </p:sp>
      <p:pic>
        <p:nvPicPr>
          <p:cNvPr id="66" name="echodot-noop">
            <a:extLst>
              <a:ext uri="{FF2B5EF4-FFF2-40B4-BE49-F238E27FC236}">
                <a16:creationId xmlns:a16="http://schemas.microsoft.com/office/drawing/2014/main" id="{27963F44-AF8A-4A51-A99A-B91BC361F1B2}"/>
              </a:ext>
            </a:extLst>
          </p:cNvPr>
          <p:cNvPicPr>
            <a:picLocks noChangeAspect="1"/>
          </p:cNvPicPr>
          <p:nvPr/>
        </p:nvPicPr>
        <p:blipFill>
          <a:blip r:embed="rId9"/>
          <a:stretch>
            <a:fillRect/>
          </a:stretch>
        </p:blipFill>
        <p:spPr>
          <a:xfrm>
            <a:off x="5287080" y="3552258"/>
            <a:ext cx="1600200" cy="1615887"/>
          </a:xfrm>
          <a:prstGeom prst="rect">
            <a:avLst/>
          </a:prstGeom>
        </p:spPr>
      </p:pic>
      <p:pic>
        <p:nvPicPr>
          <p:cNvPr id="26" name="echodot-listen">
            <a:extLst>
              <a:ext uri="{FF2B5EF4-FFF2-40B4-BE49-F238E27FC236}">
                <a16:creationId xmlns:a16="http://schemas.microsoft.com/office/drawing/2014/main" id="{D0E8D424-E950-42CF-BBF0-602B048E53AD}"/>
              </a:ext>
            </a:extLst>
          </p:cNvPr>
          <p:cNvPicPr>
            <a:picLocks noChangeAspect="1"/>
          </p:cNvPicPr>
          <p:nvPr/>
        </p:nvPicPr>
        <p:blipFill>
          <a:blip r:embed="rId10"/>
          <a:stretch>
            <a:fillRect/>
          </a:stretch>
        </p:blipFill>
        <p:spPr>
          <a:xfrm>
            <a:off x="8520112" y="3565574"/>
            <a:ext cx="1600200" cy="1615888"/>
          </a:xfrm>
          <a:prstGeom prst="rect">
            <a:avLst/>
          </a:prstGeom>
        </p:spPr>
      </p:pic>
      <p:pic>
        <p:nvPicPr>
          <p:cNvPr id="27" name="echodot-processing">
            <a:extLst>
              <a:ext uri="{FF2B5EF4-FFF2-40B4-BE49-F238E27FC236}">
                <a16:creationId xmlns:a16="http://schemas.microsoft.com/office/drawing/2014/main" id="{64DF36E4-78A3-4130-B1C1-64EA3C7A02F9}"/>
              </a:ext>
            </a:extLst>
          </p:cNvPr>
          <p:cNvPicPr>
            <a:picLocks noChangeAspect="1"/>
          </p:cNvPicPr>
          <p:nvPr/>
        </p:nvPicPr>
        <p:blipFill>
          <a:blip r:embed="rId11"/>
          <a:stretch>
            <a:fillRect/>
          </a:stretch>
        </p:blipFill>
        <p:spPr>
          <a:xfrm>
            <a:off x="8520111" y="3565574"/>
            <a:ext cx="1600200" cy="1615887"/>
          </a:xfrm>
          <a:prstGeom prst="rect">
            <a:avLst/>
          </a:prstGeom>
        </p:spPr>
      </p:pic>
      <p:grpSp>
        <p:nvGrpSpPr>
          <p:cNvPr id="28" name="Group 27">
            <a:extLst>
              <a:ext uri="{FF2B5EF4-FFF2-40B4-BE49-F238E27FC236}">
                <a16:creationId xmlns:a16="http://schemas.microsoft.com/office/drawing/2014/main" id="{DA34C2A6-B9D2-43B3-A1EC-2184D05CD39C}"/>
              </a:ext>
            </a:extLst>
          </p:cNvPr>
          <p:cNvGrpSpPr/>
          <p:nvPr/>
        </p:nvGrpSpPr>
        <p:grpSpPr>
          <a:xfrm>
            <a:off x="6875818" y="3916317"/>
            <a:ext cx="1363986" cy="914400"/>
            <a:chOff x="1182414" y="2114550"/>
            <a:chExt cx="1363986" cy="914400"/>
          </a:xfrm>
        </p:grpSpPr>
        <p:grpSp>
          <p:nvGrpSpPr>
            <p:cNvPr id="29" name="Group 28">
              <a:extLst>
                <a:ext uri="{FF2B5EF4-FFF2-40B4-BE49-F238E27FC236}">
                  <a16:creationId xmlns:a16="http://schemas.microsoft.com/office/drawing/2014/main" id="{51109044-BA49-4F41-A79D-B429B2EF8C9E}"/>
                </a:ext>
              </a:extLst>
            </p:cNvPr>
            <p:cNvGrpSpPr/>
            <p:nvPr/>
          </p:nvGrpSpPr>
          <p:grpSpPr>
            <a:xfrm>
              <a:off x="1182414" y="2114550"/>
              <a:ext cx="914400" cy="914400"/>
              <a:chOff x="1274561" y="2359279"/>
              <a:chExt cx="914400" cy="914400"/>
            </a:xfrm>
          </p:grpSpPr>
          <p:sp>
            <p:nvSpPr>
              <p:cNvPr id="31" name="Oval 30">
                <a:extLst>
                  <a:ext uri="{FF2B5EF4-FFF2-40B4-BE49-F238E27FC236}">
                    <a16:creationId xmlns:a16="http://schemas.microsoft.com/office/drawing/2014/main" id="{3C3C1EF1-D78B-4AE3-9023-49FB129AA45B}"/>
                  </a:ext>
                </a:extLst>
              </p:cNvPr>
              <p:cNvSpPr/>
              <p:nvPr/>
            </p:nvSpPr>
            <p:spPr>
              <a:xfrm>
                <a:off x="1274561" y="2359279"/>
                <a:ext cx="914400" cy="914400"/>
              </a:xfrm>
              <a:prstGeom prst="ellipse">
                <a:avLst/>
              </a:prstGeom>
              <a:blipFill dpi="0" rotWithShape="1">
                <a:blip r:embed="rId12">
                  <a:alphaModFix amt="15000"/>
                </a:blip>
                <a:srcRect/>
                <a:stretch>
                  <a:fillRect/>
                </a:stretch>
              </a:blipFill>
              <a:ln>
                <a:solidFill>
                  <a:srgbClr val="00204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B1870659-4789-44CC-A1C9-7F0BAA013A1B}"/>
                  </a:ext>
                </a:extLst>
              </p:cNvPr>
              <p:cNvPicPr>
                <a:picLocks noChangeAspect="1"/>
              </p:cNvPicPr>
              <p:nvPr/>
            </p:nvPicPr>
            <p:blipFill rotWithShape="1">
              <a:blip r:embed="rId13"/>
              <a:srcRect r="58729"/>
              <a:stretch/>
            </p:blipFill>
            <p:spPr>
              <a:xfrm>
                <a:off x="1366709" y="2582768"/>
                <a:ext cx="730105" cy="412187"/>
              </a:xfrm>
              <a:prstGeom prst="rect">
                <a:avLst/>
              </a:prstGeom>
              <a:noFill/>
              <a:ln>
                <a:noFill/>
              </a:ln>
            </p:spPr>
          </p:pic>
        </p:grpSp>
        <p:cxnSp>
          <p:nvCxnSpPr>
            <p:cNvPr id="30" name="Straight Arrow Connector 29">
              <a:extLst>
                <a:ext uri="{FF2B5EF4-FFF2-40B4-BE49-F238E27FC236}">
                  <a16:creationId xmlns:a16="http://schemas.microsoft.com/office/drawing/2014/main" id="{28128F1C-81CB-4AF5-955D-079239FFD450}"/>
                </a:ext>
              </a:extLst>
            </p:cNvPr>
            <p:cNvCxnSpPr>
              <a:cxnSpLocks/>
              <a:endCxn id="31" idx="6"/>
            </p:cNvCxnSpPr>
            <p:nvPr/>
          </p:nvCxnSpPr>
          <p:spPr>
            <a:xfrm flipH="1">
              <a:off x="2096814" y="2571750"/>
              <a:ext cx="449586" cy="0"/>
            </a:xfrm>
            <a:prstGeom prst="straightConnector1">
              <a:avLst/>
            </a:prstGeom>
            <a:ln>
              <a:solidFill>
                <a:srgbClr val="00204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0" name="TextBox 39">
            <a:extLst>
              <a:ext uri="{FF2B5EF4-FFF2-40B4-BE49-F238E27FC236}">
                <a16:creationId xmlns:a16="http://schemas.microsoft.com/office/drawing/2014/main" id="{66335458-A4BD-411B-873C-37D560A21239}"/>
              </a:ext>
            </a:extLst>
          </p:cNvPr>
          <p:cNvSpPr txBox="1"/>
          <p:nvPr/>
        </p:nvSpPr>
        <p:spPr>
          <a:xfrm>
            <a:off x="544090" y="1372226"/>
            <a:ext cx="5423091" cy="523220"/>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Got request to start next item; assuming latest project: </a:t>
            </a:r>
            <a:r>
              <a:rPr lang="en-US" sz="1400" dirty="0" err="1">
                <a:solidFill>
                  <a:schemeClr val="bg1"/>
                </a:solidFill>
                <a:latin typeface="Courier New" panose="02070309020205020404" pitchFamily="49" charset="0"/>
                <a:cs typeface="Courier New" panose="02070309020205020404" pitchFamily="49" charset="0"/>
              </a:rPr>
              <a:t>devy</a:t>
            </a:r>
            <a:r>
              <a:rPr lang="en-US" sz="1400" dirty="0">
                <a:solidFill>
                  <a:schemeClr val="bg1"/>
                </a:solidFill>
                <a:latin typeface="Courier New" panose="02070309020205020404" pitchFamily="49" charset="0"/>
                <a:cs typeface="Courier New" panose="02070309020205020404" pitchFamily="49" charset="0"/>
              </a:rPr>
              <a:t>.</a:t>
            </a:r>
          </a:p>
        </p:txBody>
      </p:sp>
      <p:sp>
        <p:nvSpPr>
          <p:cNvPr id="41" name="TextBox 40">
            <a:extLst>
              <a:ext uri="{FF2B5EF4-FFF2-40B4-BE49-F238E27FC236}">
                <a16:creationId xmlns:a16="http://schemas.microsoft.com/office/drawing/2014/main" id="{1F2C9526-40BD-40F0-AE3E-FB7EB0E1E309}"/>
              </a:ext>
            </a:extLst>
          </p:cNvPr>
          <p:cNvSpPr txBox="1"/>
          <p:nvPr/>
        </p:nvSpPr>
        <p:spPr>
          <a:xfrm>
            <a:off x="539097" y="1814294"/>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Getting list of issues from Jira...</a:t>
            </a:r>
          </a:p>
        </p:txBody>
      </p:sp>
      <p:sp>
        <p:nvSpPr>
          <p:cNvPr id="42" name="TextBox 41">
            <a:extLst>
              <a:ext uri="{FF2B5EF4-FFF2-40B4-BE49-F238E27FC236}">
                <a16:creationId xmlns:a16="http://schemas.microsoft.com/office/drawing/2014/main" id="{38C11B90-A69C-4F8D-8AFC-912C8F286955}"/>
              </a:ext>
            </a:extLst>
          </p:cNvPr>
          <p:cNvSpPr txBox="1"/>
          <p:nvPr/>
        </p:nvSpPr>
        <p:spPr>
          <a:xfrm>
            <a:off x="539096" y="2020973"/>
            <a:ext cx="5423091" cy="523220"/>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You are assigned to 19 issues. Highest priority issue: #37.</a:t>
            </a:r>
          </a:p>
        </p:txBody>
      </p:sp>
      <p:grpSp>
        <p:nvGrpSpPr>
          <p:cNvPr id="43" name="Group 42">
            <a:extLst>
              <a:ext uri="{FF2B5EF4-FFF2-40B4-BE49-F238E27FC236}">
                <a16:creationId xmlns:a16="http://schemas.microsoft.com/office/drawing/2014/main" id="{2D022E37-D2D7-4A21-A0FD-72480C0F9481}"/>
              </a:ext>
            </a:extLst>
          </p:cNvPr>
          <p:cNvGrpSpPr/>
          <p:nvPr/>
        </p:nvGrpSpPr>
        <p:grpSpPr>
          <a:xfrm>
            <a:off x="6937112" y="4830275"/>
            <a:ext cx="1514407" cy="1231405"/>
            <a:chOff x="1853987" y="3044837"/>
            <a:chExt cx="1514407" cy="1231405"/>
          </a:xfrm>
        </p:grpSpPr>
        <p:grpSp>
          <p:nvGrpSpPr>
            <p:cNvPr id="44" name="Group 43">
              <a:extLst>
                <a:ext uri="{FF2B5EF4-FFF2-40B4-BE49-F238E27FC236}">
                  <a16:creationId xmlns:a16="http://schemas.microsoft.com/office/drawing/2014/main" id="{C7974634-C774-40D0-99E4-D5B9E1DE89DF}"/>
                </a:ext>
              </a:extLst>
            </p:cNvPr>
            <p:cNvGrpSpPr/>
            <p:nvPr/>
          </p:nvGrpSpPr>
          <p:grpSpPr>
            <a:xfrm>
              <a:off x="1853987" y="3361842"/>
              <a:ext cx="914400" cy="914400"/>
              <a:chOff x="1853987" y="3361842"/>
              <a:chExt cx="914400" cy="914400"/>
            </a:xfrm>
          </p:grpSpPr>
          <p:sp>
            <p:nvSpPr>
              <p:cNvPr id="46" name="Oval 45">
                <a:extLst>
                  <a:ext uri="{FF2B5EF4-FFF2-40B4-BE49-F238E27FC236}">
                    <a16:creationId xmlns:a16="http://schemas.microsoft.com/office/drawing/2014/main" id="{E0E9D0DA-23E8-41D0-9629-297151B5CEA1}"/>
                  </a:ext>
                </a:extLst>
              </p:cNvPr>
              <p:cNvSpPr/>
              <p:nvPr/>
            </p:nvSpPr>
            <p:spPr>
              <a:xfrm>
                <a:off x="1853987" y="3361842"/>
                <a:ext cx="914400" cy="914400"/>
              </a:xfrm>
              <a:prstGeom prst="ellipse">
                <a:avLst/>
              </a:prstGeom>
              <a:blipFill dpi="0" rotWithShape="1">
                <a:blip r:embed="rId14">
                  <a:alphaModFix amt="15000"/>
                </a:blip>
                <a:srcRect/>
                <a:stretch>
                  <a:fillRect l="-46000" t="-17000" r="-45000" b="-17000"/>
                </a:stretch>
              </a:blipFill>
              <a:ln>
                <a:solidFill>
                  <a:srgbClr val="00204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7" name="Picture 46">
                <a:extLst>
                  <a:ext uri="{FF2B5EF4-FFF2-40B4-BE49-F238E27FC236}">
                    <a16:creationId xmlns:a16="http://schemas.microsoft.com/office/drawing/2014/main" id="{4B33BE18-A487-46DD-A4F5-7CE471A37DF5}"/>
                  </a:ext>
                </a:extLst>
              </p:cNvPr>
              <p:cNvPicPr>
                <a:picLocks noChangeAspect="1"/>
              </p:cNvPicPr>
              <p:nvPr/>
            </p:nvPicPr>
            <p:blipFill>
              <a:blip r:embed="rId15"/>
              <a:stretch>
                <a:fillRect/>
              </a:stretch>
            </p:blipFill>
            <p:spPr>
              <a:xfrm>
                <a:off x="1994396" y="3490637"/>
                <a:ext cx="640080" cy="640080"/>
              </a:xfrm>
              <a:prstGeom prst="rect">
                <a:avLst/>
              </a:prstGeom>
              <a:ln>
                <a:noFill/>
              </a:ln>
            </p:spPr>
          </p:pic>
        </p:grpSp>
        <p:cxnSp>
          <p:nvCxnSpPr>
            <p:cNvPr id="45" name="Straight Arrow Connector 44">
              <a:extLst>
                <a:ext uri="{FF2B5EF4-FFF2-40B4-BE49-F238E27FC236}">
                  <a16:creationId xmlns:a16="http://schemas.microsoft.com/office/drawing/2014/main" id="{C3D3E2DA-7954-485C-8A6F-F99D95673D41}"/>
                </a:ext>
              </a:extLst>
            </p:cNvPr>
            <p:cNvCxnSpPr>
              <a:cxnSpLocks/>
              <a:endCxn id="46" idx="7"/>
            </p:cNvCxnSpPr>
            <p:nvPr/>
          </p:nvCxnSpPr>
          <p:spPr>
            <a:xfrm flipH="1">
              <a:off x="2634476" y="3044837"/>
              <a:ext cx="733918" cy="450916"/>
            </a:xfrm>
            <a:prstGeom prst="straightConnector1">
              <a:avLst/>
            </a:prstGeom>
            <a:ln>
              <a:solidFill>
                <a:srgbClr val="00204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8" name="TextBox 47">
            <a:extLst>
              <a:ext uri="{FF2B5EF4-FFF2-40B4-BE49-F238E27FC236}">
                <a16:creationId xmlns:a16="http://schemas.microsoft.com/office/drawing/2014/main" id="{B68D9B70-9778-4466-9267-3C3FFC2B89B4}"/>
              </a:ext>
            </a:extLst>
          </p:cNvPr>
          <p:cNvSpPr txBox="1"/>
          <p:nvPr/>
        </p:nvSpPr>
        <p:spPr>
          <a:xfrm>
            <a:off x="539095" y="2459348"/>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Creating branch: </a:t>
            </a:r>
            <a:r>
              <a:rPr lang="en-US" sz="1400" dirty="0" err="1">
                <a:solidFill>
                  <a:schemeClr val="bg1"/>
                </a:solidFill>
                <a:latin typeface="Courier New" panose="02070309020205020404" pitchFamily="49" charset="0"/>
                <a:cs typeface="Courier New" panose="02070309020205020404" pitchFamily="49" charset="0"/>
              </a:rPr>
              <a:t>iss</a:t>
            </a:r>
            <a:r>
              <a:rPr lang="en-US" sz="1400" dirty="0">
                <a:solidFill>
                  <a:schemeClr val="bg1"/>
                </a:solidFill>
                <a:latin typeface="Courier New" panose="02070309020205020404" pitchFamily="49" charset="0"/>
                <a:cs typeface="Courier New" panose="02070309020205020404" pitchFamily="49" charset="0"/>
              </a:rPr>
              <a:t>/37</a:t>
            </a:r>
          </a:p>
        </p:txBody>
      </p:sp>
      <p:grpSp>
        <p:nvGrpSpPr>
          <p:cNvPr id="49" name="Group 48">
            <a:extLst>
              <a:ext uri="{FF2B5EF4-FFF2-40B4-BE49-F238E27FC236}">
                <a16:creationId xmlns:a16="http://schemas.microsoft.com/office/drawing/2014/main" id="{0D65FECA-BE88-4C81-8DF9-5985F16329E5}"/>
              </a:ext>
            </a:extLst>
          </p:cNvPr>
          <p:cNvGrpSpPr/>
          <p:nvPr/>
        </p:nvGrpSpPr>
        <p:grpSpPr>
          <a:xfrm>
            <a:off x="8055017" y="5250376"/>
            <a:ext cx="914400" cy="1358376"/>
            <a:chOff x="3272374" y="3464938"/>
            <a:chExt cx="914400" cy="1358376"/>
          </a:xfrm>
        </p:grpSpPr>
        <p:grpSp>
          <p:nvGrpSpPr>
            <p:cNvPr id="50" name="Group 49">
              <a:extLst>
                <a:ext uri="{FF2B5EF4-FFF2-40B4-BE49-F238E27FC236}">
                  <a16:creationId xmlns:a16="http://schemas.microsoft.com/office/drawing/2014/main" id="{225F88D4-F77C-4D0E-89DF-BE82970DF090}"/>
                </a:ext>
              </a:extLst>
            </p:cNvPr>
            <p:cNvGrpSpPr/>
            <p:nvPr/>
          </p:nvGrpSpPr>
          <p:grpSpPr>
            <a:xfrm>
              <a:off x="3272374" y="3908914"/>
              <a:ext cx="914400" cy="914400"/>
              <a:chOff x="3151825" y="3608630"/>
              <a:chExt cx="914400" cy="914400"/>
            </a:xfrm>
          </p:grpSpPr>
          <p:sp>
            <p:nvSpPr>
              <p:cNvPr id="52" name="Oval 51">
                <a:extLst>
                  <a:ext uri="{FF2B5EF4-FFF2-40B4-BE49-F238E27FC236}">
                    <a16:creationId xmlns:a16="http://schemas.microsoft.com/office/drawing/2014/main" id="{39FAE38D-30FE-40C1-9C98-81E195F425BB}"/>
                  </a:ext>
                </a:extLst>
              </p:cNvPr>
              <p:cNvSpPr/>
              <p:nvPr/>
            </p:nvSpPr>
            <p:spPr>
              <a:xfrm>
                <a:off x="3151825" y="3608630"/>
                <a:ext cx="914400" cy="914400"/>
              </a:xfrm>
              <a:prstGeom prst="ellipse">
                <a:avLst/>
              </a:prstGeom>
              <a:noFill/>
              <a:ln>
                <a:solidFill>
                  <a:srgbClr val="00204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3" name="Picture 52">
                <a:extLst>
                  <a:ext uri="{FF2B5EF4-FFF2-40B4-BE49-F238E27FC236}">
                    <a16:creationId xmlns:a16="http://schemas.microsoft.com/office/drawing/2014/main" id="{5AD07CC7-C867-47C1-AD86-9A7B7A1B2C72}"/>
                  </a:ext>
                </a:extLst>
              </p:cNvPr>
              <p:cNvPicPr>
                <a:picLocks noChangeAspect="1"/>
              </p:cNvPicPr>
              <p:nvPr/>
            </p:nvPicPr>
            <p:blipFill>
              <a:blip r:embed="rId16"/>
              <a:stretch>
                <a:fillRect/>
              </a:stretch>
            </p:blipFill>
            <p:spPr>
              <a:xfrm>
                <a:off x="3247845" y="3726034"/>
                <a:ext cx="642636" cy="640080"/>
              </a:xfrm>
              <a:prstGeom prst="rect">
                <a:avLst/>
              </a:prstGeom>
              <a:ln>
                <a:noFill/>
              </a:ln>
            </p:spPr>
          </p:pic>
        </p:grpSp>
        <p:cxnSp>
          <p:nvCxnSpPr>
            <p:cNvPr id="51" name="Straight Arrow Connector 50">
              <a:extLst>
                <a:ext uri="{FF2B5EF4-FFF2-40B4-BE49-F238E27FC236}">
                  <a16:creationId xmlns:a16="http://schemas.microsoft.com/office/drawing/2014/main" id="{0F023B1C-B973-440E-B777-22345CCD66A3}"/>
                </a:ext>
              </a:extLst>
            </p:cNvPr>
            <p:cNvCxnSpPr>
              <a:cxnSpLocks/>
              <a:endCxn id="52" idx="0"/>
            </p:cNvCxnSpPr>
            <p:nvPr/>
          </p:nvCxnSpPr>
          <p:spPr>
            <a:xfrm flipH="1">
              <a:off x="3729574" y="3464938"/>
              <a:ext cx="321588" cy="443976"/>
            </a:xfrm>
            <a:prstGeom prst="straightConnector1">
              <a:avLst/>
            </a:prstGeom>
            <a:ln>
              <a:solidFill>
                <a:srgbClr val="002040"/>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54" name="TextBox 53">
            <a:extLst>
              <a:ext uri="{FF2B5EF4-FFF2-40B4-BE49-F238E27FC236}">
                <a16:creationId xmlns:a16="http://schemas.microsoft.com/office/drawing/2014/main" id="{D78BE2A2-4050-43BB-A43D-4DC38FE2B63C}"/>
              </a:ext>
            </a:extLst>
          </p:cNvPr>
          <p:cNvSpPr txBox="1"/>
          <p:nvPr/>
        </p:nvSpPr>
        <p:spPr>
          <a:xfrm>
            <a:off x="528404" y="2652420"/>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Preparing to launch </a:t>
            </a:r>
            <a:r>
              <a:rPr lang="en-US" sz="1400" dirty="0" err="1">
                <a:solidFill>
                  <a:schemeClr val="bg1"/>
                </a:solidFill>
                <a:latin typeface="Courier New" panose="02070309020205020404" pitchFamily="49" charset="0"/>
                <a:cs typeface="Courier New" panose="02070309020205020404" pitchFamily="49" charset="0"/>
              </a:rPr>
              <a:t>vscode</a:t>
            </a:r>
            <a:r>
              <a:rPr lang="en-US" sz="1400" dirty="0">
                <a:solidFill>
                  <a:schemeClr val="bg1"/>
                </a:solidFill>
                <a:latin typeface="Courier New" panose="02070309020205020404" pitchFamily="49" charset="0"/>
                <a:cs typeface="Courier New" panose="02070309020205020404" pitchFamily="49" charset="0"/>
              </a:rPr>
              <a:t>...</a:t>
            </a:r>
          </a:p>
        </p:txBody>
      </p:sp>
      <p:pic>
        <p:nvPicPr>
          <p:cNvPr id="55" name="echodot-talking">
            <a:extLst>
              <a:ext uri="{FF2B5EF4-FFF2-40B4-BE49-F238E27FC236}">
                <a16:creationId xmlns:a16="http://schemas.microsoft.com/office/drawing/2014/main" id="{EFF85B37-7BEB-4470-9DDB-ACF06A942505}"/>
              </a:ext>
            </a:extLst>
          </p:cNvPr>
          <p:cNvPicPr>
            <a:picLocks noChangeAspect="1"/>
          </p:cNvPicPr>
          <p:nvPr/>
        </p:nvPicPr>
        <p:blipFill>
          <a:blip r:embed="rId17"/>
          <a:stretch>
            <a:fillRect/>
          </a:stretch>
        </p:blipFill>
        <p:spPr>
          <a:xfrm>
            <a:off x="8520111" y="3565572"/>
            <a:ext cx="1600200" cy="1615889"/>
          </a:xfrm>
          <a:prstGeom prst="rect">
            <a:avLst/>
          </a:prstGeom>
        </p:spPr>
      </p:pic>
      <p:sp>
        <p:nvSpPr>
          <p:cNvPr id="56" name="Speech Bubble: Oval 55">
            <a:extLst>
              <a:ext uri="{FF2B5EF4-FFF2-40B4-BE49-F238E27FC236}">
                <a16:creationId xmlns:a16="http://schemas.microsoft.com/office/drawing/2014/main" id="{FD534471-C156-4D55-959E-F370B667F371}"/>
              </a:ext>
            </a:extLst>
          </p:cNvPr>
          <p:cNvSpPr/>
          <p:nvPr/>
        </p:nvSpPr>
        <p:spPr>
          <a:xfrm>
            <a:off x="9457057" y="2070160"/>
            <a:ext cx="2670048" cy="1271016"/>
          </a:xfrm>
          <a:prstGeom prst="wedgeEllipseCallout">
            <a:avLst>
              <a:gd name="adj1" fmla="val -20886"/>
              <a:gd name="adj2" fmla="val 61823"/>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You are ready to work on issue 37.</a:t>
            </a:r>
          </a:p>
        </p:txBody>
      </p:sp>
      <p:pic>
        <p:nvPicPr>
          <p:cNvPr id="58" name="vscode">
            <a:extLst>
              <a:ext uri="{FF2B5EF4-FFF2-40B4-BE49-F238E27FC236}">
                <a16:creationId xmlns:a16="http://schemas.microsoft.com/office/drawing/2014/main" id="{5F344443-E6E5-4320-B5C1-210675E40C8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2912" y="595829"/>
            <a:ext cx="5665365" cy="5417849"/>
          </a:xfrm>
          <a:prstGeom prst="rect">
            <a:avLst/>
          </a:prstGeom>
        </p:spPr>
      </p:pic>
      <p:pic>
        <p:nvPicPr>
          <p:cNvPr id="3" name="vscode-edit">
            <a:extLst>
              <a:ext uri="{FF2B5EF4-FFF2-40B4-BE49-F238E27FC236}">
                <a16:creationId xmlns:a16="http://schemas.microsoft.com/office/drawing/2014/main" id="{A0FAE70F-87AC-448C-9581-A590ED08E0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0408" y="595829"/>
            <a:ext cx="5666400" cy="5418839"/>
          </a:xfrm>
          <a:prstGeom prst="rect">
            <a:avLst/>
          </a:prstGeom>
        </p:spPr>
      </p:pic>
      <p:grpSp>
        <p:nvGrpSpPr>
          <p:cNvPr id="59" name="dialog-iss">
            <a:extLst>
              <a:ext uri="{FF2B5EF4-FFF2-40B4-BE49-F238E27FC236}">
                <a16:creationId xmlns:a16="http://schemas.microsoft.com/office/drawing/2014/main" id="{25F59473-52C8-4381-B999-F8DF710C5D8B}"/>
              </a:ext>
            </a:extLst>
          </p:cNvPr>
          <p:cNvGrpSpPr/>
          <p:nvPr/>
        </p:nvGrpSpPr>
        <p:grpSpPr>
          <a:xfrm>
            <a:off x="1392977" y="1223892"/>
            <a:ext cx="3675455" cy="4248472"/>
            <a:chOff x="2768753" y="627534"/>
            <a:chExt cx="3675455" cy="4248472"/>
          </a:xfrm>
        </p:grpSpPr>
        <p:sp>
          <p:nvSpPr>
            <p:cNvPr id="60" name="Rectangle 59">
              <a:extLst>
                <a:ext uri="{FF2B5EF4-FFF2-40B4-BE49-F238E27FC236}">
                  <a16:creationId xmlns:a16="http://schemas.microsoft.com/office/drawing/2014/main" id="{5713217D-FECA-45B6-AB74-B7B2912B47D5}"/>
                </a:ext>
              </a:extLst>
            </p:cNvPr>
            <p:cNvSpPr/>
            <p:nvPr/>
          </p:nvSpPr>
          <p:spPr>
            <a:xfrm>
              <a:off x="2771800" y="627534"/>
              <a:ext cx="3672408" cy="4248472"/>
            </a:xfrm>
            <a:prstGeom prst="rect">
              <a:avLst/>
            </a:prstGeom>
            <a:solidFill>
              <a:srgbClr val="383C4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785C5E59-0F8C-4798-9D2F-D3500ED6733B}"/>
                </a:ext>
              </a:extLst>
            </p:cNvPr>
            <p:cNvSpPr/>
            <p:nvPr/>
          </p:nvSpPr>
          <p:spPr>
            <a:xfrm>
              <a:off x="2768753" y="627534"/>
              <a:ext cx="3672408" cy="182880"/>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rgbClr val="B6B7BA"/>
                  </a:solidFill>
                </a:rPr>
                <a:t>Issue 37</a:t>
              </a:r>
            </a:p>
          </p:txBody>
        </p:sp>
        <p:sp>
          <p:nvSpPr>
            <p:cNvPr id="62" name="TextBox 61">
              <a:extLst>
                <a:ext uri="{FF2B5EF4-FFF2-40B4-BE49-F238E27FC236}">
                  <a16:creationId xmlns:a16="http://schemas.microsoft.com/office/drawing/2014/main" id="{E1B826E6-279C-4597-B2CD-21B7908D24A3}"/>
                </a:ext>
              </a:extLst>
            </p:cNvPr>
            <p:cNvSpPr txBox="1"/>
            <p:nvPr/>
          </p:nvSpPr>
          <p:spPr>
            <a:xfrm>
              <a:off x="2781309" y="915566"/>
              <a:ext cx="3659852" cy="584775"/>
            </a:xfrm>
            <a:prstGeom prst="rect">
              <a:avLst/>
            </a:prstGeom>
            <a:noFill/>
          </p:spPr>
          <p:txBody>
            <a:bodyPr wrap="square" rtlCol="0">
              <a:spAutoFit/>
            </a:bodyPr>
            <a:lstStyle/>
            <a:p>
              <a:r>
                <a:rPr lang="en-US" sz="1600" b="1" dirty="0">
                  <a:solidFill>
                    <a:schemeClr val="bg1"/>
                  </a:solidFill>
                </a:rPr>
                <a:t>Problem using &lt;polygon&gt; in JSX with 0.10.0</a:t>
              </a:r>
            </a:p>
          </p:txBody>
        </p:sp>
        <p:sp>
          <p:nvSpPr>
            <p:cNvPr id="63" name="TextBox 62">
              <a:extLst>
                <a:ext uri="{FF2B5EF4-FFF2-40B4-BE49-F238E27FC236}">
                  <a16:creationId xmlns:a16="http://schemas.microsoft.com/office/drawing/2014/main" id="{18BC9DF2-810B-4593-A3E5-CCFDC6546575}"/>
                </a:ext>
              </a:extLst>
            </p:cNvPr>
            <p:cNvSpPr txBox="1"/>
            <p:nvPr/>
          </p:nvSpPr>
          <p:spPr>
            <a:xfrm>
              <a:off x="2881988" y="1500341"/>
              <a:ext cx="3418203" cy="2685351"/>
            </a:xfrm>
            <a:prstGeom prst="rect">
              <a:avLst/>
            </a:prstGeom>
            <a:noFill/>
          </p:spPr>
          <p:txBody>
            <a:bodyPr wrap="square" rtlCol="0">
              <a:spAutoFit/>
            </a:bodyPr>
            <a:lstStyle/>
            <a:p>
              <a:r>
                <a:rPr lang="en-US" sz="1200" dirty="0">
                  <a:solidFill>
                    <a:schemeClr val="bg1"/>
                  </a:solidFill>
                </a:rPr>
                <a:t>Had some JSX the included code like this:</a:t>
              </a:r>
            </a:p>
            <a:p>
              <a:endParaRPr lang="en-US" sz="1200" dirty="0">
                <a:solidFill>
                  <a:schemeClr val="bg1"/>
                </a:solidFill>
              </a:endParaRPr>
            </a:p>
            <a:p>
              <a:r>
                <a:rPr lang="en-US" sz="1050" dirty="0">
                  <a:solidFill>
                    <a:schemeClr val="bg1"/>
                  </a:solidFill>
                  <a:latin typeface="Consolas" panose="020B0609020204030204" pitchFamily="49" charset="0"/>
                </a:rPr>
                <a:t>&lt;</a:t>
              </a:r>
              <a:r>
                <a:rPr lang="en-US" sz="1050" dirty="0" err="1">
                  <a:solidFill>
                    <a:schemeClr val="bg1"/>
                  </a:solidFill>
                  <a:latin typeface="Consolas" panose="020B0609020204030204" pitchFamily="49" charset="0"/>
                </a:rPr>
                <a:t>svg</a:t>
              </a:r>
              <a:r>
                <a:rPr lang="en-US" sz="1050" dirty="0">
                  <a:solidFill>
                    <a:schemeClr val="bg1"/>
                  </a:solidFill>
                  <a:latin typeface="Consolas" panose="020B0609020204030204" pitchFamily="49" charset="0"/>
                </a:rPr>
                <a:t> version="1.1" id="Layer_1" x="0px" y="0px" </a:t>
              </a:r>
              <a:r>
                <a:rPr lang="en-US" sz="1050" dirty="0" err="1">
                  <a:solidFill>
                    <a:schemeClr val="bg1"/>
                  </a:solidFill>
                  <a:latin typeface="Consolas" panose="020B0609020204030204" pitchFamily="49" charset="0"/>
                </a:rPr>
                <a:t>viewBox</a:t>
              </a:r>
              <a:r>
                <a:rPr lang="en-US" sz="1050" dirty="0">
                  <a:solidFill>
                    <a:schemeClr val="bg1"/>
                  </a:solidFill>
                  <a:latin typeface="Consolas" panose="020B0609020204030204" pitchFamily="49" charset="0"/>
                </a:rPr>
                <a:t>="-79.4 0 48.7 56.1"&gt;</a:t>
              </a:r>
            </a:p>
            <a:p>
              <a:r>
                <a:rPr lang="en-US" sz="1050" dirty="0">
                  <a:solidFill>
                    <a:schemeClr val="bg1"/>
                  </a:solidFill>
                  <a:latin typeface="Consolas" panose="020B0609020204030204" pitchFamily="49" charset="0"/>
                </a:rPr>
                <a:t>    &lt;polygon </a:t>
              </a:r>
              <a:r>
                <a:rPr lang="en-US" sz="1050" dirty="0" err="1">
                  <a:solidFill>
                    <a:schemeClr val="bg1"/>
                  </a:solidFill>
                  <a:latin typeface="Consolas" panose="020B0609020204030204" pitchFamily="49" charset="0"/>
                </a:rPr>
                <a:t>className</a:t>
              </a:r>
              <a:r>
                <a:rPr lang="en-US" sz="1050" dirty="0">
                  <a:solidFill>
                    <a:schemeClr val="bg1"/>
                  </a:solidFill>
                  <a:latin typeface="Consolas" panose="020B0609020204030204" pitchFamily="49" charset="0"/>
                </a:rPr>
                <a:t>="logomark" points="-55.1,55.6 -79,41.8 -79,14.2 -55.1,0.5 -31.2,14.2 -31.2,41.8 "&gt;&lt;/polygon&gt;</a:t>
              </a:r>
            </a:p>
            <a:p>
              <a:r>
                <a:rPr lang="en-US" sz="1050" dirty="0">
                  <a:solidFill>
                    <a:schemeClr val="bg1"/>
                  </a:solidFill>
                  <a:latin typeface="Consolas" panose="020B0609020204030204" pitchFamily="49" charset="0"/>
                </a:rPr>
                <a:t>&lt;/</a:t>
              </a:r>
              <a:r>
                <a:rPr lang="en-US" sz="1050" dirty="0" err="1">
                  <a:solidFill>
                    <a:schemeClr val="bg1"/>
                  </a:solidFill>
                  <a:latin typeface="Consolas" panose="020B0609020204030204" pitchFamily="49" charset="0"/>
                </a:rPr>
                <a:t>svg</a:t>
              </a:r>
              <a:r>
                <a:rPr lang="en-US" sz="1050" dirty="0">
                  <a:solidFill>
                    <a:schemeClr val="bg1"/>
                  </a:solidFill>
                  <a:latin typeface="Consolas" panose="020B0609020204030204" pitchFamily="49" charset="0"/>
                </a:rPr>
                <a:t>&gt;</a:t>
              </a:r>
            </a:p>
            <a:p>
              <a:endParaRPr lang="en-US" sz="1200" dirty="0">
                <a:solidFill>
                  <a:schemeClr val="bg1"/>
                </a:solidFill>
              </a:endParaRPr>
            </a:p>
            <a:p>
              <a:r>
                <a:rPr lang="en-US" sz="1200" dirty="0">
                  <a:solidFill>
                    <a:schemeClr val="bg1"/>
                  </a:solidFill>
                </a:rPr>
                <a:t>Was given the following error in the console: </a:t>
              </a:r>
              <a:r>
                <a:rPr lang="en-US" sz="1100" dirty="0" err="1">
                  <a:solidFill>
                    <a:schemeClr val="bg1"/>
                  </a:solidFill>
                  <a:latin typeface="Consolas" panose="020B0609020204030204" pitchFamily="49" charset="0"/>
                </a:rPr>
                <a:t>ReferenceError</a:t>
              </a:r>
              <a:r>
                <a:rPr lang="en-US" sz="1100" dirty="0">
                  <a:solidFill>
                    <a:schemeClr val="bg1"/>
                  </a:solidFill>
                  <a:latin typeface="Consolas" panose="020B0609020204030204" pitchFamily="49" charset="0"/>
                </a:rPr>
                <a:t>: polygon is not defined</a:t>
              </a:r>
            </a:p>
            <a:p>
              <a:endParaRPr lang="en-US" sz="1200" dirty="0">
                <a:solidFill>
                  <a:schemeClr val="bg1"/>
                </a:solidFill>
              </a:endParaRPr>
            </a:p>
            <a:p>
              <a:r>
                <a:rPr lang="en-US" sz="1200" dirty="0">
                  <a:solidFill>
                    <a:schemeClr val="bg1"/>
                  </a:solidFill>
                </a:rPr>
                <a:t>Seemed to work when I added this line before the return in my render function: </a:t>
              </a:r>
              <a:r>
                <a:rPr lang="en-US" sz="1050" dirty="0" err="1">
                  <a:solidFill>
                    <a:schemeClr val="bg1"/>
                  </a:solidFill>
                  <a:latin typeface="Consolas" panose="020B0609020204030204" pitchFamily="49" charset="0"/>
                </a:rPr>
                <a:t>var</a:t>
              </a:r>
              <a:r>
                <a:rPr lang="en-US" sz="1050" dirty="0">
                  <a:solidFill>
                    <a:schemeClr val="bg1"/>
                  </a:solidFill>
                  <a:latin typeface="Consolas" panose="020B0609020204030204" pitchFamily="49" charset="0"/>
                </a:rPr>
                <a:t> polygon = </a:t>
              </a:r>
              <a:r>
                <a:rPr lang="en-US" sz="1050" dirty="0" err="1">
                  <a:solidFill>
                    <a:schemeClr val="bg1"/>
                  </a:solidFill>
                  <a:latin typeface="Consolas" panose="020B0609020204030204" pitchFamily="49" charset="0"/>
                </a:rPr>
                <a:t>React.DOM.polygon</a:t>
              </a:r>
              <a:r>
                <a:rPr lang="en-US" sz="1050" dirty="0">
                  <a:solidFill>
                    <a:schemeClr val="bg1"/>
                  </a:solidFill>
                  <a:latin typeface="Consolas" panose="020B0609020204030204" pitchFamily="49" charset="0"/>
                </a:rPr>
                <a:t>;</a:t>
              </a:r>
              <a:endParaRPr lang="en-US" sz="1200" dirty="0">
                <a:solidFill>
                  <a:schemeClr val="bg1"/>
                </a:solidFill>
                <a:latin typeface="Consolas" panose="020B0609020204030204" pitchFamily="49" charset="0"/>
              </a:endParaRPr>
            </a:p>
          </p:txBody>
        </p:sp>
        <p:pic>
          <p:nvPicPr>
            <p:cNvPr id="64" name="Picture 63">
              <a:extLst>
                <a:ext uri="{FF2B5EF4-FFF2-40B4-BE49-F238E27FC236}">
                  <a16:creationId xmlns:a16="http://schemas.microsoft.com/office/drawing/2014/main" id="{91C76077-AB1C-4529-9727-5BF0C38E6492}"/>
                </a:ext>
              </a:extLst>
            </p:cNvPr>
            <p:cNvPicPr>
              <a:picLocks noChangeAspect="1"/>
            </p:cNvPicPr>
            <p:nvPr/>
          </p:nvPicPr>
          <p:blipFill rotWithShape="1">
            <a:blip r:embed="rId6"/>
            <a:srcRect l="94100" t="3778" b="93420"/>
            <a:stretch/>
          </p:blipFill>
          <p:spPr>
            <a:xfrm>
              <a:off x="5901609" y="636696"/>
              <a:ext cx="539552" cy="144016"/>
            </a:xfrm>
            <a:prstGeom prst="rect">
              <a:avLst/>
            </a:prstGeom>
          </p:spPr>
        </p:pic>
        <p:sp>
          <p:nvSpPr>
            <p:cNvPr id="65" name="Rectangle: Rounded Corners 64">
              <a:extLst>
                <a:ext uri="{FF2B5EF4-FFF2-40B4-BE49-F238E27FC236}">
                  <a16:creationId xmlns:a16="http://schemas.microsoft.com/office/drawing/2014/main" id="{C75D4943-3C34-4BFE-9ED9-D914B255B41B}"/>
                </a:ext>
              </a:extLst>
            </p:cNvPr>
            <p:cNvSpPr/>
            <p:nvPr/>
          </p:nvSpPr>
          <p:spPr>
            <a:xfrm>
              <a:off x="5433557" y="4593388"/>
              <a:ext cx="936104" cy="216024"/>
            </a:xfrm>
            <a:prstGeom prst="roundRect">
              <a:avLst/>
            </a:prstGeom>
            <a:solidFill>
              <a:srgbClr val="444A5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B6B7BA"/>
                  </a:solidFill>
                </a:rPr>
                <a:t>Hide</a:t>
              </a:r>
            </a:p>
          </p:txBody>
        </p:sp>
      </p:grpSp>
      <p:pic>
        <p:nvPicPr>
          <p:cNvPr id="67" name="echodot-noop">
            <a:extLst>
              <a:ext uri="{FF2B5EF4-FFF2-40B4-BE49-F238E27FC236}">
                <a16:creationId xmlns:a16="http://schemas.microsoft.com/office/drawing/2014/main" id="{EDD91FAE-3F6E-4964-AC86-3B4309837EB8}"/>
              </a:ext>
            </a:extLst>
          </p:cNvPr>
          <p:cNvPicPr>
            <a:picLocks noChangeAspect="1"/>
          </p:cNvPicPr>
          <p:nvPr/>
        </p:nvPicPr>
        <p:blipFill>
          <a:blip r:embed="rId9"/>
          <a:stretch>
            <a:fillRect/>
          </a:stretch>
        </p:blipFill>
        <p:spPr>
          <a:xfrm>
            <a:off x="8520111" y="3574547"/>
            <a:ext cx="1600200" cy="1615887"/>
          </a:xfrm>
          <a:prstGeom prst="rect">
            <a:avLst/>
          </a:prstGeom>
        </p:spPr>
      </p:pic>
      <p:sp>
        <p:nvSpPr>
          <p:cNvPr id="68" name="TextBox 67">
            <a:extLst>
              <a:ext uri="{FF2B5EF4-FFF2-40B4-BE49-F238E27FC236}">
                <a16:creationId xmlns:a16="http://schemas.microsoft.com/office/drawing/2014/main" id="{1B074F8E-09FF-47EF-A660-A977DE85181C}"/>
              </a:ext>
            </a:extLst>
          </p:cNvPr>
          <p:cNvSpPr txBox="1"/>
          <p:nvPr/>
        </p:nvSpPr>
        <p:spPr>
          <a:xfrm>
            <a:off x="8967716" y="5607135"/>
            <a:ext cx="697627" cy="707886"/>
          </a:xfrm>
          <a:prstGeom prst="rect">
            <a:avLst/>
          </a:prstGeom>
          <a:noFill/>
        </p:spPr>
        <p:txBody>
          <a:bodyPr wrap="none" rtlCol="0">
            <a:spAutoFit/>
          </a:bodyPr>
          <a:lstStyle/>
          <a:p>
            <a:r>
              <a:rPr lang="en-CA" sz="4000" dirty="0"/>
              <a:t>…</a:t>
            </a:r>
            <a:endParaRPr lang="en-CA" dirty="0"/>
          </a:p>
        </p:txBody>
      </p:sp>
      <p:sp>
        <p:nvSpPr>
          <p:cNvPr id="69" name="Speech Bubble: Rectangle with Corners Rounded 68">
            <a:extLst>
              <a:ext uri="{FF2B5EF4-FFF2-40B4-BE49-F238E27FC236}">
                <a16:creationId xmlns:a16="http://schemas.microsoft.com/office/drawing/2014/main" id="{5FB4E465-EAAA-4019-B46B-52B259934717}"/>
              </a:ext>
            </a:extLst>
          </p:cNvPr>
          <p:cNvSpPr/>
          <p:nvPr/>
        </p:nvSpPr>
        <p:spPr>
          <a:xfrm>
            <a:off x="5231035" y="217445"/>
            <a:ext cx="3140765" cy="856132"/>
          </a:xfrm>
          <a:prstGeom prst="wedgeRoundRectCallout">
            <a:avLst>
              <a:gd name="adj1" fmla="val 37197"/>
              <a:gd name="adj2" fmla="val 89041"/>
              <a:gd name="adj3" fmla="val 16667"/>
            </a:avLst>
          </a:prstGeom>
          <a:solidFill>
            <a:srgbClr val="2D45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Alexa, tell </a:t>
            </a:r>
            <a:r>
              <a:rPr lang="en-US" sz="2000" dirty="0" err="1">
                <a:solidFill>
                  <a:schemeClr val="bg1"/>
                </a:solidFill>
              </a:rPr>
              <a:t>Devy</a:t>
            </a:r>
            <a:r>
              <a:rPr lang="en-US" sz="2000" dirty="0">
                <a:solidFill>
                  <a:schemeClr val="bg1"/>
                </a:solidFill>
              </a:rPr>
              <a:t> I’m done.</a:t>
            </a:r>
          </a:p>
        </p:txBody>
      </p:sp>
      <p:sp>
        <p:nvSpPr>
          <p:cNvPr id="70" name="TextBox 69">
            <a:extLst>
              <a:ext uri="{FF2B5EF4-FFF2-40B4-BE49-F238E27FC236}">
                <a16:creationId xmlns:a16="http://schemas.microsoft.com/office/drawing/2014/main" id="{640100A0-433D-432F-A083-F26BF5435965}"/>
              </a:ext>
            </a:extLst>
          </p:cNvPr>
          <p:cNvSpPr txBox="1"/>
          <p:nvPr/>
        </p:nvSpPr>
        <p:spPr>
          <a:xfrm>
            <a:off x="517713" y="2875954"/>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Staging files</a:t>
            </a:r>
          </a:p>
        </p:txBody>
      </p:sp>
      <p:sp>
        <p:nvSpPr>
          <p:cNvPr id="71" name="TextBox 70">
            <a:extLst>
              <a:ext uri="{FF2B5EF4-FFF2-40B4-BE49-F238E27FC236}">
                <a16:creationId xmlns:a16="http://schemas.microsoft.com/office/drawing/2014/main" id="{0FFFC492-8E94-4D7E-97E2-B0202BB2AAFB}"/>
              </a:ext>
            </a:extLst>
          </p:cNvPr>
          <p:cNvSpPr txBox="1"/>
          <p:nvPr/>
        </p:nvSpPr>
        <p:spPr>
          <a:xfrm>
            <a:off x="522284" y="3079902"/>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Committing changes with message “closes #37” </a:t>
            </a:r>
          </a:p>
        </p:txBody>
      </p:sp>
      <p:sp>
        <p:nvSpPr>
          <p:cNvPr id="72" name="TextBox 71">
            <a:extLst>
              <a:ext uri="{FF2B5EF4-FFF2-40B4-BE49-F238E27FC236}">
                <a16:creationId xmlns:a16="http://schemas.microsoft.com/office/drawing/2014/main" id="{AB8576E7-825E-4C7C-8784-66307D14548C}"/>
              </a:ext>
            </a:extLst>
          </p:cNvPr>
          <p:cNvSpPr txBox="1"/>
          <p:nvPr/>
        </p:nvSpPr>
        <p:spPr>
          <a:xfrm>
            <a:off x="517713" y="3267088"/>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Pulling latest changes...</a:t>
            </a:r>
          </a:p>
        </p:txBody>
      </p:sp>
      <p:sp>
        <p:nvSpPr>
          <p:cNvPr id="73" name="TextBox 72">
            <a:extLst>
              <a:ext uri="{FF2B5EF4-FFF2-40B4-BE49-F238E27FC236}">
                <a16:creationId xmlns:a16="http://schemas.microsoft.com/office/drawing/2014/main" id="{66A7A387-409E-4F98-A10A-6527790961A9}"/>
              </a:ext>
            </a:extLst>
          </p:cNvPr>
          <p:cNvSpPr txBox="1"/>
          <p:nvPr/>
        </p:nvSpPr>
        <p:spPr>
          <a:xfrm>
            <a:off x="3232290" y="3271911"/>
            <a:ext cx="2783314"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Success (no conflicts)</a:t>
            </a:r>
          </a:p>
        </p:txBody>
      </p:sp>
      <p:sp>
        <p:nvSpPr>
          <p:cNvPr id="74" name="TextBox 73">
            <a:extLst>
              <a:ext uri="{FF2B5EF4-FFF2-40B4-BE49-F238E27FC236}">
                <a16:creationId xmlns:a16="http://schemas.microsoft.com/office/drawing/2014/main" id="{07A1BBC8-E853-473F-A822-29124989FADD}"/>
              </a:ext>
            </a:extLst>
          </p:cNvPr>
          <p:cNvSpPr txBox="1"/>
          <p:nvPr/>
        </p:nvSpPr>
        <p:spPr>
          <a:xfrm>
            <a:off x="517714" y="3458356"/>
            <a:ext cx="2138848"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Pushing changes...</a:t>
            </a:r>
          </a:p>
        </p:txBody>
      </p:sp>
      <p:sp>
        <p:nvSpPr>
          <p:cNvPr id="75" name="TextBox 74">
            <a:extLst>
              <a:ext uri="{FF2B5EF4-FFF2-40B4-BE49-F238E27FC236}">
                <a16:creationId xmlns:a16="http://schemas.microsoft.com/office/drawing/2014/main" id="{8D7F13E3-A788-4A84-BC88-754588D57489}"/>
              </a:ext>
            </a:extLst>
          </p:cNvPr>
          <p:cNvSpPr txBox="1"/>
          <p:nvPr/>
        </p:nvSpPr>
        <p:spPr>
          <a:xfrm>
            <a:off x="2506842" y="3468837"/>
            <a:ext cx="1623413"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Success</a:t>
            </a:r>
          </a:p>
        </p:txBody>
      </p:sp>
      <p:sp>
        <p:nvSpPr>
          <p:cNvPr id="76" name="TextBox 75">
            <a:extLst>
              <a:ext uri="{FF2B5EF4-FFF2-40B4-BE49-F238E27FC236}">
                <a16:creationId xmlns:a16="http://schemas.microsoft.com/office/drawing/2014/main" id="{8E303559-5932-430B-859B-7861CCBBF428}"/>
              </a:ext>
            </a:extLst>
          </p:cNvPr>
          <p:cNvSpPr txBox="1"/>
          <p:nvPr/>
        </p:nvSpPr>
        <p:spPr>
          <a:xfrm>
            <a:off x="517713" y="3652555"/>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Creating empty pull request: master..</a:t>
            </a:r>
            <a:r>
              <a:rPr lang="en-US" sz="1400" dirty="0" err="1">
                <a:solidFill>
                  <a:schemeClr val="bg1"/>
                </a:solidFill>
                <a:latin typeface="Courier New" panose="02070309020205020404" pitchFamily="49" charset="0"/>
                <a:cs typeface="Courier New" panose="02070309020205020404" pitchFamily="49" charset="0"/>
              </a:rPr>
              <a:t>iss</a:t>
            </a:r>
            <a:r>
              <a:rPr lang="en-US" sz="1400" dirty="0">
                <a:solidFill>
                  <a:schemeClr val="bg1"/>
                </a:solidFill>
                <a:latin typeface="Courier New" panose="02070309020205020404" pitchFamily="49" charset="0"/>
                <a:cs typeface="Courier New" panose="02070309020205020404" pitchFamily="49" charset="0"/>
              </a:rPr>
              <a:t>/37</a:t>
            </a:r>
          </a:p>
        </p:txBody>
      </p:sp>
      <p:sp>
        <p:nvSpPr>
          <p:cNvPr id="77" name="TextBox 76">
            <a:extLst>
              <a:ext uri="{FF2B5EF4-FFF2-40B4-BE49-F238E27FC236}">
                <a16:creationId xmlns:a16="http://schemas.microsoft.com/office/drawing/2014/main" id="{4924804E-C3CB-4D93-97DB-4574A9B675FB}"/>
              </a:ext>
            </a:extLst>
          </p:cNvPr>
          <p:cNvSpPr txBox="1"/>
          <p:nvPr/>
        </p:nvSpPr>
        <p:spPr>
          <a:xfrm>
            <a:off x="517712" y="4066448"/>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Analyzing commit for best reviewer...</a:t>
            </a:r>
          </a:p>
        </p:txBody>
      </p:sp>
      <p:sp>
        <p:nvSpPr>
          <p:cNvPr id="79" name="TextBox 78">
            <a:extLst>
              <a:ext uri="{FF2B5EF4-FFF2-40B4-BE49-F238E27FC236}">
                <a16:creationId xmlns:a16="http://schemas.microsoft.com/office/drawing/2014/main" id="{0F512E37-FF94-4FDC-AD8D-4CC4DDF206EA}"/>
              </a:ext>
            </a:extLst>
          </p:cNvPr>
          <p:cNvSpPr txBox="1"/>
          <p:nvPr/>
        </p:nvSpPr>
        <p:spPr>
          <a:xfrm>
            <a:off x="517711" y="4257420"/>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Assigning @mark</a:t>
            </a:r>
          </a:p>
        </p:txBody>
      </p:sp>
      <p:sp>
        <p:nvSpPr>
          <p:cNvPr id="80" name="TextBox 79">
            <a:extLst>
              <a:ext uri="{FF2B5EF4-FFF2-40B4-BE49-F238E27FC236}">
                <a16:creationId xmlns:a16="http://schemas.microsoft.com/office/drawing/2014/main" id="{EE24CD68-7850-41AA-A2ED-F02E7A4816D7}"/>
              </a:ext>
            </a:extLst>
          </p:cNvPr>
          <p:cNvSpPr txBox="1"/>
          <p:nvPr/>
        </p:nvSpPr>
        <p:spPr>
          <a:xfrm>
            <a:off x="520744" y="3865890"/>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Pull request #11 created</a:t>
            </a:r>
          </a:p>
        </p:txBody>
      </p:sp>
      <p:sp>
        <p:nvSpPr>
          <p:cNvPr id="81" name="TextBox 80">
            <a:extLst>
              <a:ext uri="{FF2B5EF4-FFF2-40B4-BE49-F238E27FC236}">
                <a16:creationId xmlns:a16="http://schemas.microsoft.com/office/drawing/2014/main" id="{D071AAFF-5E20-4E42-93B1-1B30599F3E6F}"/>
              </a:ext>
            </a:extLst>
          </p:cNvPr>
          <p:cNvSpPr txBox="1"/>
          <p:nvPr/>
        </p:nvSpPr>
        <p:spPr>
          <a:xfrm>
            <a:off x="517711" y="4451684"/>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Adding issue comment “fixed in PR #11” </a:t>
            </a:r>
          </a:p>
        </p:txBody>
      </p:sp>
      <p:sp>
        <p:nvSpPr>
          <p:cNvPr id="82" name="TextBox 81">
            <a:extLst>
              <a:ext uri="{FF2B5EF4-FFF2-40B4-BE49-F238E27FC236}">
                <a16:creationId xmlns:a16="http://schemas.microsoft.com/office/drawing/2014/main" id="{177A7FA9-499F-4DDA-8CDB-7CFDA4E096B7}"/>
              </a:ext>
            </a:extLst>
          </p:cNvPr>
          <p:cNvSpPr txBox="1"/>
          <p:nvPr/>
        </p:nvSpPr>
        <p:spPr>
          <a:xfrm>
            <a:off x="531259" y="4637282"/>
            <a:ext cx="5423091" cy="307777"/>
          </a:xfrm>
          <a:prstGeom prst="rect">
            <a:avLst/>
          </a:prstGeom>
          <a:noFill/>
        </p:spPr>
        <p:txBody>
          <a:bodyPr wrap="square" rtlCol="0">
            <a:spAutoFit/>
          </a:bodyPr>
          <a:lstStyle/>
          <a:p>
            <a:r>
              <a:rPr lang="en-US" sz="1400" dirty="0">
                <a:solidFill>
                  <a:schemeClr val="bg1"/>
                </a:solidFill>
                <a:latin typeface="Courier New" panose="02070309020205020404" pitchFamily="49" charset="0"/>
                <a:cs typeface="Courier New" panose="02070309020205020404" pitchFamily="49" charset="0"/>
              </a:rPr>
              <a:t>Launching PR comment dialog...</a:t>
            </a:r>
          </a:p>
        </p:txBody>
      </p:sp>
      <p:grpSp>
        <p:nvGrpSpPr>
          <p:cNvPr id="83" name="dialog-pr">
            <a:extLst>
              <a:ext uri="{FF2B5EF4-FFF2-40B4-BE49-F238E27FC236}">
                <a16:creationId xmlns:a16="http://schemas.microsoft.com/office/drawing/2014/main" id="{9A1B5475-7CF3-466C-A21D-0BB411F5A013}"/>
              </a:ext>
            </a:extLst>
          </p:cNvPr>
          <p:cNvGrpSpPr/>
          <p:nvPr/>
        </p:nvGrpSpPr>
        <p:grpSpPr>
          <a:xfrm>
            <a:off x="1348489" y="1176510"/>
            <a:ext cx="3675455" cy="4248472"/>
            <a:chOff x="2768753" y="627534"/>
            <a:chExt cx="3675455" cy="4248472"/>
          </a:xfrm>
        </p:grpSpPr>
        <p:sp>
          <p:nvSpPr>
            <p:cNvPr id="84" name="Rectangle 83">
              <a:extLst>
                <a:ext uri="{FF2B5EF4-FFF2-40B4-BE49-F238E27FC236}">
                  <a16:creationId xmlns:a16="http://schemas.microsoft.com/office/drawing/2014/main" id="{F1322A3C-F1B7-4D5C-BDE1-BE38D84892B2}"/>
                </a:ext>
              </a:extLst>
            </p:cNvPr>
            <p:cNvSpPr/>
            <p:nvPr/>
          </p:nvSpPr>
          <p:spPr>
            <a:xfrm>
              <a:off x="2771800" y="627534"/>
              <a:ext cx="3672408" cy="4248472"/>
            </a:xfrm>
            <a:prstGeom prst="rect">
              <a:avLst/>
            </a:prstGeom>
            <a:solidFill>
              <a:srgbClr val="383C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D8EDB6E7-70C1-4A3D-B763-CC6CFC64BBCB}"/>
                </a:ext>
              </a:extLst>
            </p:cNvPr>
            <p:cNvSpPr/>
            <p:nvPr/>
          </p:nvSpPr>
          <p:spPr>
            <a:xfrm>
              <a:off x="2768753" y="627534"/>
              <a:ext cx="3672408" cy="182880"/>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B6B7BA"/>
                  </a:solidFill>
                </a:rPr>
                <a:t>Create Pull Request</a:t>
              </a:r>
              <a:endParaRPr lang="en-US" dirty="0">
                <a:solidFill>
                  <a:srgbClr val="B6B7BA"/>
                </a:solidFill>
              </a:endParaRPr>
            </a:p>
          </p:txBody>
        </p:sp>
        <p:sp>
          <p:nvSpPr>
            <p:cNvPr id="86" name="TextBox 85">
              <a:extLst>
                <a:ext uri="{FF2B5EF4-FFF2-40B4-BE49-F238E27FC236}">
                  <a16:creationId xmlns:a16="http://schemas.microsoft.com/office/drawing/2014/main" id="{31D6971F-3FA0-4E82-A41A-C92BECF962A6}"/>
                </a:ext>
              </a:extLst>
            </p:cNvPr>
            <p:cNvSpPr txBox="1"/>
            <p:nvPr/>
          </p:nvSpPr>
          <p:spPr>
            <a:xfrm>
              <a:off x="2843808" y="915566"/>
              <a:ext cx="3525854" cy="338554"/>
            </a:xfrm>
            <a:prstGeom prst="rect">
              <a:avLst/>
            </a:prstGeom>
            <a:solidFill>
              <a:schemeClr val="dk1">
                <a:tint val="50000"/>
                <a:satMod val="300000"/>
              </a:schemeClr>
            </a:solidFill>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b="1" i="1" dirty="0">
                  <a:solidFill>
                    <a:schemeClr val="tx1"/>
                  </a:solidFill>
                </a:rPr>
                <a:t>Bug fix for #37</a:t>
              </a:r>
            </a:p>
          </p:txBody>
        </p:sp>
        <p:sp>
          <p:nvSpPr>
            <p:cNvPr id="87" name="TextBox 86">
              <a:extLst>
                <a:ext uri="{FF2B5EF4-FFF2-40B4-BE49-F238E27FC236}">
                  <a16:creationId xmlns:a16="http://schemas.microsoft.com/office/drawing/2014/main" id="{B28EAEEE-1A86-4316-B3CE-3D93E58E52D2}"/>
                </a:ext>
              </a:extLst>
            </p:cNvPr>
            <p:cNvSpPr txBox="1"/>
            <p:nvPr/>
          </p:nvSpPr>
          <p:spPr>
            <a:xfrm>
              <a:off x="2843809" y="1359272"/>
              <a:ext cx="3525854" cy="2831544"/>
            </a:xfrm>
            <a:prstGeom prst="rect">
              <a:avLst/>
            </a:prstGeom>
            <a:solidFill>
              <a:schemeClr val="dk1">
                <a:tint val="50000"/>
                <a:satMod val="300000"/>
              </a:schemeClr>
            </a:solidFill>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100" i="1" dirty="0">
                  <a:solidFill>
                    <a:schemeClr val="tx1"/>
                  </a:solidFill>
                  <a:latin typeface="Consolas" panose="020B0609020204030204" pitchFamily="49" charset="0"/>
                </a:rPr>
                <a:t>See the [issue](https://jira.devy.com/issues/37)</a:t>
              </a:r>
              <a:endParaRPr lang="en-US" sz="11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a:p>
              <a:endParaRPr lang="en-US" sz="1200" i="1" dirty="0">
                <a:solidFill>
                  <a:schemeClr val="bg1"/>
                </a:solidFill>
                <a:latin typeface="Consolas" panose="020B0609020204030204" pitchFamily="49" charset="0"/>
              </a:endParaRPr>
            </a:p>
          </p:txBody>
        </p:sp>
        <p:pic>
          <p:nvPicPr>
            <p:cNvPr id="88" name="Picture 87">
              <a:extLst>
                <a:ext uri="{FF2B5EF4-FFF2-40B4-BE49-F238E27FC236}">
                  <a16:creationId xmlns:a16="http://schemas.microsoft.com/office/drawing/2014/main" id="{4901F51B-8A7E-4033-979F-49A7A49E2A84}"/>
                </a:ext>
              </a:extLst>
            </p:cNvPr>
            <p:cNvPicPr>
              <a:picLocks noChangeAspect="1"/>
            </p:cNvPicPr>
            <p:nvPr/>
          </p:nvPicPr>
          <p:blipFill rotWithShape="1">
            <a:blip r:embed="rId6"/>
            <a:srcRect l="94100" t="3778" b="93420"/>
            <a:stretch/>
          </p:blipFill>
          <p:spPr>
            <a:xfrm>
              <a:off x="5901609" y="636696"/>
              <a:ext cx="539552" cy="144016"/>
            </a:xfrm>
            <a:prstGeom prst="rect">
              <a:avLst/>
            </a:prstGeom>
          </p:spPr>
        </p:pic>
        <p:sp>
          <p:nvSpPr>
            <p:cNvPr id="89" name="Rectangle: Rounded Corners 88">
              <a:extLst>
                <a:ext uri="{FF2B5EF4-FFF2-40B4-BE49-F238E27FC236}">
                  <a16:creationId xmlns:a16="http://schemas.microsoft.com/office/drawing/2014/main" id="{5DB31C4C-CEF3-4873-AC19-83FACCC323A9}"/>
                </a:ext>
              </a:extLst>
            </p:cNvPr>
            <p:cNvSpPr/>
            <p:nvPr/>
          </p:nvSpPr>
          <p:spPr>
            <a:xfrm>
              <a:off x="5433557" y="4593388"/>
              <a:ext cx="936104" cy="216024"/>
            </a:xfrm>
            <a:prstGeom prst="roundRect">
              <a:avLst/>
            </a:prstGeom>
            <a:solidFill>
              <a:srgbClr val="444A5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B6B7BA"/>
                  </a:solidFill>
                </a:rPr>
                <a:t>Submit</a:t>
              </a:r>
            </a:p>
          </p:txBody>
        </p:sp>
        <p:sp>
          <p:nvSpPr>
            <p:cNvPr id="90" name="Rectangle: Rounded Corners 89">
              <a:extLst>
                <a:ext uri="{FF2B5EF4-FFF2-40B4-BE49-F238E27FC236}">
                  <a16:creationId xmlns:a16="http://schemas.microsoft.com/office/drawing/2014/main" id="{A30352B6-32A0-42F2-9B7A-20A8D895210D}"/>
                </a:ext>
              </a:extLst>
            </p:cNvPr>
            <p:cNvSpPr/>
            <p:nvPr/>
          </p:nvSpPr>
          <p:spPr>
            <a:xfrm>
              <a:off x="4458952" y="4593388"/>
              <a:ext cx="936104" cy="216024"/>
            </a:xfrm>
            <a:prstGeom prst="roundRect">
              <a:avLst/>
            </a:prstGeom>
            <a:solidFill>
              <a:srgbClr val="444A5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B6B7BA"/>
                  </a:solidFill>
                </a:rPr>
                <a:t>Cancel</a:t>
              </a:r>
            </a:p>
          </p:txBody>
        </p:sp>
      </p:grpSp>
      <p:sp>
        <p:nvSpPr>
          <p:cNvPr id="91" name="Speech Bubble: Oval 90">
            <a:extLst>
              <a:ext uri="{FF2B5EF4-FFF2-40B4-BE49-F238E27FC236}">
                <a16:creationId xmlns:a16="http://schemas.microsoft.com/office/drawing/2014/main" id="{9177586A-076A-4696-80FB-82B49869979A}"/>
              </a:ext>
            </a:extLst>
          </p:cNvPr>
          <p:cNvSpPr/>
          <p:nvPr/>
        </p:nvSpPr>
        <p:spPr>
          <a:xfrm>
            <a:off x="9457057" y="2075499"/>
            <a:ext cx="2670048" cy="1271016"/>
          </a:xfrm>
          <a:prstGeom prst="wedgeEllipseCallout">
            <a:avLst>
              <a:gd name="adj1" fmla="val -20445"/>
              <a:gd name="adj2" fmla="val 62555"/>
            </a:avLst>
          </a:prstGeom>
          <a:solidFill>
            <a:schemeClr val="accent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Okay, I’ve pushed your changes and opened a pull request.</a:t>
            </a:r>
          </a:p>
        </p:txBody>
      </p:sp>
      <p:grpSp>
        <p:nvGrpSpPr>
          <p:cNvPr id="93" name="Group 92">
            <a:extLst>
              <a:ext uri="{FF2B5EF4-FFF2-40B4-BE49-F238E27FC236}">
                <a16:creationId xmlns:a16="http://schemas.microsoft.com/office/drawing/2014/main" id="{EAB82DC6-4A39-4465-96C9-777713E043D4}"/>
              </a:ext>
            </a:extLst>
          </p:cNvPr>
          <p:cNvGrpSpPr/>
          <p:nvPr/>
        </p:nvGrpSpPr>
        <p:grpSpPr>
          <a:xfrm>
            <a:off x="9608051" y="5292393"/>
            <a:ext cx="914400" cy="1257292"/>
            <a:chOff x="4972217" y="3566022"/>
            <a:chExt cx="914400" cy="1257292"/>
          </a:xfrm>
        </p:grpSpPr>
        <p:grpSp>
          <p:nvGrpSpPr>
            <p:cNvPr id="94" name="Group 93">
              <a:extLst>
                <a:ext uri="{FF2B5EF4-FFF2-40B4-BE49-F238E27FC236}">
                  <a16:creationId xmlns:a16="http://schemas.microsoft.com/office/drawing/2014/main" id="{9C6E1165-CC48-4B5F-8745-24624D184BE5}"/>
                </a:ext>
              </a:extLst>
            </p:cNvPr>
            <p:cNvGrpSpPr/>
            <p:nvPr/>
          </p:nvGrpSpPr>
          <p:grpSpPr>
            <a:xfrm>
              <a:off x="4972217" y="3908914"/>
              <a:ext cx="914400" cy="914400"/>
              <a:chOff x="1853987" y="3361842"/>
              <a:chExt cx="914400" cy="914400"/>
            </a:xfrm>
          </p:grpSpPr>
          <p:sp>
            <p:nvSpPr>
              <p:cNvPr id="96" name="Oval 95">
                <a:extLst>
                  <a:ext uri="{FF2B5EF4-FFF2-40B4-BE49-F238E27FC236}">
                    <a16:creationId xmlns:a16="http://schemas.microsoft.com/office/drawing/2014/main" id="{A212E9BC-0FD9-42EB-86E6-FF7ED9358F8A}"/>
                  </a:ext>
                </a:extLst>
              </p:cNvPr>
              <p:cNvSpPr/>
              <p:nvPr/>
            </p:nvSpPr>
            <p:spPr>
              <a:xfrm>
                <a:off x="1853987" y="3361842"/>
                <a:ext cx="914400" cy="914400"/>
              </a:xfrm>
              <a:prstGeom prst="ellipse">
                <a:avLst/>
              </a:prstGeom>
              <a:blipFill dpi="0" rotWithShape="1">
                <a:blip r:embed="rId14">
                  <a:alphaModFix amt="15000"/>
                </a:blip>
                <a:srcRect/>
                <a:stretch>
                  <a:fillRect l="-46000" t="-17000" r="-45000" b="-17000"/>
                </a:stretch>
              </a:blipFill>
              <a:ln>
                <a:solidFill>
                  <a:srgbClr val="00204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97" name="Picture 96">
                <a:extLst>
                  <a:ext uri="{FF2B5EF4-FFF2-40B4-BE49-F238E27FC236}">
                    <a16:creationId xmlns:a16="http://schemas.microsoft.com/office/drawing/2014/main" id="{1D3B3E1A-DC38-41E4-A372-40878681903C}"/>
                  </a:ext>
                </a:extLst>
              </p:cNvPr>
              <p:cNvPicPr>
                <a:picLocks noChangeAspect="1"/>
              </p:cNvPicPr>
              <p:nvPr/>
            </p:nvPicPr>
            <p:blipFill>
              <a:blip r:embed="rId15"/>
              <a:stretch>
                <a:fillRect/>
              </a:stretch>
            </p:blipFill>
            <p:spPr>
              <a:xfrm>
                <a:off x="1994396" y="3490637"/>
                <a:ext cx="640080" cy="640080"/>
              </a:xfrm>
              <a:prstGeom prst="rect">
                <a:avLst/>
              </a:prstGeom>
              <a:ln>
                <a:noFill/>
              </a:ln>
            </p:spPr>
          </p:pic>
        </p:grpSp>
        <p:cxnSp>
          <p:nvCxnSpPr>
            <p:cNvPr id="95" name="Straight Arrow Connector 94">
              <a:extLst>
                <a:ext uri="{FF2B5EF4-FFF2-40B4-BE49-F238E27FC236}">
                  <a16:creationId xmlns:a16="http://schemas.microsoft.com/office/drawing/2014/main" id="{B9F7D799-6569-4098-867F-872781620FDB}"/>
                </a:ext>
              </a:extLst>
            </p:cNvPr>
            <p:cNvCxnSpPr>
              <a:cxnSpLocks/>
              <a:endCxn id="96" idx="0"/>
            </p:cNvCxnSpPr>
            <p:nvPr/>
          </p:nvCxnSpPr>
          <p:spPr>
            <a:xfrm>
              <a:off x="5198155" y="3566022"/>
              <a:ext cx="231262" cy="342892"/>
            </a:xfrm>
            <a:prstGeom prst="straightConnector1">
              <a:avLst/>
            </a:prstGeom>
            <a:ln>
              <a:solidFill>
                <a:srgbClr val="00204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3387BCF0-CF60-48FD-A145-640496D90571}"/>
              </a:ext>
            </a:extLst>
          </p:cNvPr>
          <p:cNvGrpSpPr/>
          <p:nvPr/>
        </p:nvGrpSpPr>
        <p:grpSpPr>
          <a:xfrm>
            <a:off x="10216275" y="4854049"/>
            <a:ext cx="1482053" cy="1218833"/>
            <a:chOff x="5804572" y="3055367"/>
            <a:chExt cx="1482053" cy="1218833"/>
          </a:xfrm>
        </p:grpSpPr>
        <p:grpSp>
          <p:nvGrpSpPr>
            <p:cNvPr id="99" name="Group 98">
              <a:extLst>
                <a:ext uri="{FF2B5EF4-FFF2-40B4-BE49-F238E27FC236}">
                  <a16:creationId xmlns:a16="http://schemas.microsoft.com/office/drawing/2014/main" id="{12E319D9-3A0F-47B9-B99F-09E8172AD526}"/>
                </a:ext>
              </a:extLst>
            </p:cNvPr>
            <p:cNvGrpSpPr/>
            <p:nvPr/>
          </p:nvGrpSpPr>
          <p:grpSpPr>
            <a:xfrm>
              <a:off x="6372225" y="3359800"/>
              <a:ext cx="914400" cy="914400"/>
              <a:chOff x="4870872" y="915566"/>
              <a:chExt cx="914400" cy="914400"/>
            </a:xfrm>
          </p:grpSpPr>
          <p:sp>
            <p:nvSpPr>
              <p:cNvPr id="101" name="Oval 100">
                <a:extLst>
                  <a:ext uri="{FF2B5EF4-FFF2-40B4-BE49-F238E27FC236}">
                    <a16:creationId xmlns:a16="http://schemas.microsoft.com/office/drawing/2014/main" id="{D551F178-B7B3-4098-89EA-63786556F198}"/>
                  </a:ext>
                </a:extLst>
              </p:cNvPr>
              <p:cNvSpPr/>
              <p:nvPr/>
            </p:nvSpPr>
            <p:spPr>
              <a:xfrm>
                <a:off x="4870872" y="915566"/>
                <a:ext cx="914400" cy="914400"/>
              </a:xfrm>
              <a:prstGeom prst="ellipse">
                <a:avLst/>
              </a:prstGeom>
              <a:blipFill dpi="0" rotWithShape="1">
                <a:blip r:embed="rId12">
                  <a:alphaModFix amt="15000"/>
                </a:blip>
                <a:srcRect/>
                <a:stretch>
                  <a:fillRect/>
                </a:stretch>
              </a:blipFill>
              <a:ln>
                <a:solidFill>
                  <a:srgbClr val="00204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2" name="Picture 101">
                <a:extLst>
                  <a:ext uri="{FF2B5EF4-FFF2-40B4-BE49-F238E27FC236}">
                    <a16:creationId xmlns:a16="http://schemas.microsoft.com/office/drawing/2014/main" id="{C4D2BC61-1AEE-4684-A842-739A1535520C}"/>
                  </a:ext>
                </a:extLst>
              </p:cNvPr>
              <p:cNvPicPr>
                <a:picLocks noChangeAspect="1"/>
              </p:cNvPicPr>
              <p:nvPr/>
            </p:nvPicPr>
            <p:blipFill rotWithShape="1">
              <a:blip r:embed="rId20"/>
              <a:srcRect l="20369" t="20368" r="18523" b="18524"/>
              <a:stretch/>
            </p:blipFill>
            <p:spPr>
              <a:xfrm>
                <a:off x="5023798" y="1058152"/>
                <a:ext cx="640079" cy="640080"/>
              </a:xfrm>
              <a:prstGeom prst="ellipse">
                <a:avLst/>
              </a:prstGeom>
              <a:noFill/>
              <a:ln>
                <a:noFill/>
              </a:ln>
            </p:spPr>
          </p:pic>
        </p:grpSp>
        <p:cxnSp>
          <p:nvCxnSpPr>
            <p:cNvPr id="100" name="Straight Arrow Connector 99">
              <a:extLst>
                <a:ext uri="{FF2B5EF4-FFF2-40B4-BE49-F238E27FC236}">
                  <a16:creationId xmlns:a16="http://schemas.microsoft.com/office/drawing/2014/main" id="{052A2727-E065-4BD8-9968-E994051A18C5}"/>
                </a:ext>
              </a:extLst>
            </p:cNvPr>
            <p:cNvCxnSpPr>
              <a:cxnSpLocks/>
              <a:endCxn id="101" idx="1"/>
            </p:cNvCxnSpPr>
            <p:nvPr/>
          </p:nvCxnSpPr>
          <p:spPr>
            <a:xfrm>
              <a:off x="5804572" y="3055367"/>
              <a:ext cx="701564" cy="438344"/>
            </a:xfrm>
            <a:prstGeom prst="straightConnector1">
              <a:avLst/>
            </a:prstGeom>
            <a:ln>
              <a:solidFill>
                <a:srgbClr val="002040"/>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03" name="Group 102">
            <a:extLst>
              <a:ext uri="{FF2B5EF4-FFF2-40B4-BE49-F238E27FC236}">
                <a16:creationId xmlns:a16="http://schemas.microsoft.com/office/drawing/2014/main" id="{D40488F4-6033-40CF-87DE-1482DDAA26EE}"/>
              </a:ext>
            </a:extLst>
          </p:cNvPr>
          <p:cNvGrpSpPr/>
          <p:nvPr/>
        </p:nvGrpSpPr>
        <p:grpSpPr>
          <a:xfrm>
            <a:off x="10388540" y="3915875"/>
            <a:ext cx="1538347" cy="914400"/>
            <a:chOff x="6418203" y="2114550"/>
            <a:chExt cx="1538347" cy="914400"/>
          </a:xfrm>
        </p:grpSpPr>
        <p:grpSp>
          <p:nvGrpSpPr>
            <p:cNvPr id="104" name="Group 103">
              <a:extLst>
                <a:ext uri="{FF2B5EF4-FFF2-40B4-BE49-F238E27FC236}">
                  <a16:creationId xmlns:a16="http://schemas.microsoft.com/office/drawing/2014/main" id="{86125651-0301-47D4-853E-A584F5625813}"/>
                </a:ext>
              </a:extLst>
            </p:cNvPr>
            <p:cNvGrpSpPr/>
            <p:nvPr/>
          </p:nvGrpSpPr>
          <p:grpSpPr>
            <a:xfrm>
              <a:off x="7042150" y="2114550"/>
              <a:ext cx="914400" cy="914400"/>
              <a:chOff x="1274561" y="2359279"/>
              <a:chExt cx="914400" cy="914400"/>
            </a:xfrm>
          </p:grpSpPr>
          <p:sp>
            <p:nvSpPr>
              <p:cNvPr id="106" name="Oval 105">
                <a:extLst>
                  <a:ext uri="{FF2B5EF4-FFF2-40B4-BE49-F238E27FC236}">
                    <a16:creationId xmlns:a16="http://schemas.microsoft.com/office/drawing/2014/main" id="{17DA92C1-6E26-472D-9C88-B21459A9E17D}"/>
                  </a:ext>
                </a:extLst>
              </p:cNvPr>
              <p:cNvSpPr/>
              <p:nvPr/>
            </p:nvSpPr>
            <p:spPr>
              <a:xfrm>
                <a:off x="1274561" y="2359279"/>
                <a:ext cx="914400" cy="914400"/>
              </a:xfrm>
              <a:prstGeom prst="ellipse">
                <a:avLst/>
              </a:prstGeom>
              <a:blipFill dpi="0" rotWithShape="1">
                <a:blip r:embed="rId12">
                  <a:alphaModFix amt="15000"/>
                </a:blip>
                <a:srcRect/>
                <a:stretch>
                  <a:fillRect/>
                </a:stretch>
              </a:blip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7" name="Picture 106">
                <a:extLst>
                  <a:ext uri="{FF2B5EF4-FFF2-40B4-BE49-F238E27FC236}">
                    <a16:creationId xmlns:a16="http://schemas.microsoft.com/office/drawing/2014/main" id="{D3C3D1C1-2A83-4685-A265-C89A2D2F1299}"/>
                  </a:ext>
                </a:extLst>
              </p:cNvPr>
              <p:cNvPicPr>
                <a:picLocks noChangeAspect="1"/>
              </p:cNvPicPr>
              <p:nvPr/>
            </p:nvPicPr>
            <p:blipFill rotWithShape="1">
              <a:blip r:embed="rId13"/>
              <a:srcRect r="58729"/>
              <a:stretch/>
            </p:blipFill>
            <p:spPr>
              <a:xfrm>
                <a:off x="1366709" y="2582768"/>
                <a:ext cx="730105" cy="412187"/>
              </a:xfrm>
              <a:prstGeom prst="rect">
                <a:avLst/>
              </a:prstGeom>
              <a:noFill/>
            </p:spPr>
          </p:pic>
        </p:grpSp>
        <p:cxnSp>
          <p:nvCxnSpPr>
            <p:cNvPr id="105" name="Straight Arrow Connector 104">
              <a:extLst>
                <a:ext uri="{FF2B5EF4-FFF2-40B4-BE49-F238E27FC236}">
                  <a16:creationId xmlns:a16="http://schemas.microsoft.com/office/drawing/2014/main" id="{24848B31-1D31-4BC3-A824-FDE277641BF3}"/>
                </a:ext>
              </a:extLst>
            </p:cNvPr>
            <p:cNvCxnSpPr>
              <a:cxnSpLocks/>
              <a:endCxn id="106" idx="2"/>
            </p:cNvCxnSpPr>
            <p:nvPr/>
          </p:nvCxnSpPr>
          <p:spPr>
            <a:xfrm>
              <a:off x="6418203" y="2571750"/>
              <a:ext cx="623947" cy="0"/>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 name="devy_done_pr">
            <a:hlinkClick r:id="" action="ppaction://media"/>
            <a:extLst>
              <a:ext uri="{FF2B5EF4-FFF2-40B4-BE49-F238E27FC236}">
                <a16:creationId xmlns:a16="http://schemas.microsoft.com/office/drawing/2014/main" id="{35DC0A94-DE29-4C51-8F7E-A5EBC71DA67E}"/>
              </a:ext>
            </a:extLst>
          </p:cNvPr>
          <p:cNvPicPr>
            <a:picLocks noChangeAspect="1"/>
          </p:cNvPicPr>
          <p:nvPr>
            <a:audioFile r:link="rId1"/>
            <p:extLst>
              <p:ext uri="{DAA4B4D4-6D71-4841-9C94-3DE7FCFB9230}">
                <p14:media xmlns:p14="http://schemas.microsoft.com/office/powerpoint/2010/main" r:embed="rId2">
                  <p14:trim st="2448" end="2738.3333"/>
                </p14:media>
              </p:ext>
            </p:extLst>
          </p:nvPr>
        </p:nvPicPr>
        <p:blipFill>
          <a:blip r:embed="rId21"/>
          <a:stretch>
            <a:fillRect/>
          </a:stretch>
        </p:blipFill>
        <p:spPr>
          <a:xfrm>
            <a:off x="11611292" y="2628900"/>
            <a:ext cx="401638" cy="401638"/>
          </a:xfrm>
          <a:prstGeom prst="rect">
            <a:avLst/>
          </a:prstGeom>
        </p:spPr>
      </p:pic>
      <p:pic>
        <p:nvPicPr>
          <p:cNvPr id="6" name="devy_done_issue">
            <a:hlinkClick r:id="" action="ppaction://media"/>
            <a:extLst>
              <a:ext uri="{FF2B5EF4-FFF2-40B4-BE49-F238E27FC236}">
                <a16:creationId xmlns:a16="http://schemas.microsoft.com/office/drawing/2014/main" id="{F9C6CAB1-5772-4F7D-8F49-B06BB88D62D3}"/>
              </a:ext>
            </a:extLst>
          </p:cNvPr>
          <p:cNvPicPr>
            <a:picLocks noChangeAspect="1"/>
          </p:cNvPicPr>
          <p:nvPr>
            <a:audioFile r:link="rId1"/>
            <p:extLst>
              <p:ext uri="{DAA4B4D4-6D71-4841-9C94-3DE7FCFB9230}">
                <p14:media xmlns:p14="http://schemas.microsoft.com/office/powerpoint/2010/main" r:embed="rId3">
                  <p14:trim st="2012" end="1965.5416"/>
                </p14:media>
              </p:ext>
            </p:extLst>
          </p:nvPr>
        </p:nvPicPr>
        <p:blipFill>
          <a:blip r:embed="rId21"/>
          <a:stretch>
            <a:fillRect/>
          </a:stretch>
        </p:blipFill>
        <p:spPr>
          <a:xfrm>
            <a:off x="10528300" y="2116138"/>
            <a:ext cx="609600" cy="609600"/>
          </a:xfrm>
          <a:prstGeom prst="rect">
            <a:avLst/>
          </a:prstGeom>
        </p:spPr>
      </p:pic>
    </p:spTree>
    <p:extLst>
      <p:ext uri="{BB962C8B-B14F-4D97-AF65-F5344CB8AC3E}">
        <p14:creationId xmlns:p14="http://schemas.microsoft.com/office/powerpoint/2010/main" val="306373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6.25E-7 -4.07407E-6 L 6.25E-7 -0.25185 " pathEditMode="relative" rAng="0" ptsTypes="AA">
                                      <p:cBhvr>
                                        <p:cTn id="8" dur="1000" fill="hold"/>
                                        <p:tgtEl>
                                          <p:spTgt spid="16"/>
                                        </p:tgtEl>
                                        <p:attrNameLst>
                                          <p:attrName>ppt_x</p:attrName>
                                          <p:attrName>ppt_y</p:attrName>
                                        </p:attrNameLst>
                                      </p:cBhvr>
                                      <p:rCtr x="0" y="-12593"/>
                                    </p:animMotion>
                                  </p:childTnLst>
                                </p:cTn>
                              </p:par>
                              <p:par>
                                <p:cTn id="9" presetID="47" presetClass="entr" presetSubtype="0"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right)">
                                      <p:cBhvr>
                                        <p:cTn id="22" dur="500"/>
                                        <p:tgtEl>
                                          <p:spTgt spid="15"/>
                                        </p:tgtEl>
                                      </p:cBhvr>
                                    </p:animEffect>
                                  </p:childTnLst>
                                </p:cTn>
                              </p:par>
                              <p:par>
                                <p:cTn id="23" presetID="42" presetClass="path" presetSubtype="0" accel="50000" decel="50000" fill="hold" nodeType="withEffect">
                                  <p:stCondLst>
                                    <p:cond delay="0"/>
                                  </p:stCondLst>
                                  <p:childTnLst>
                                    <p:animMotion origin="layout" path="M 6.25E-7 -0.25185 L 0.26562 -0.24699 " pathEditMode="relative" rAng="0" ptsTypes="AA">
                                      <p:cBhvr>
                                        <p:cTn id="24" dur="500" fill="hold"/>
                                        <p:tgtEl>
                                          <p:spTgt spid="16"/>
                                        </p:tgtEl>
                                        <p:attrNameLst>
                                          <p:attrName>ppt_x</p:attrName>
                                          <p:attrName>ppt_y</p:attrName>
                                        </p:attrNameLst>
                                      </p:cBhvr>
                                      <p:rCtr x="13281" y="231"/>
                                    </p:animMotion>
                                  </p:childTnLst>
                                </p:cTn>
                              </p:par>
                              <p:par>
                                <p:cTn id="25" presetID="42" presetClass="path" presetSubtype="0" accel="50000" decel="50000" fill="hold" nodeType="withEffect">
                                  <p:stCondLst>
                                    <p:cond delay="0"/>
                                  </p:stCondLst>
                                  <p:childTnLst>
                                    <p:animMotion origin="layout" path="M -1.45833E-6 -2.96296E-6 L 0.26432 0.00162 " pathEditMode="relative" rAng="0" ptsTypes="AA">
                                      <p:cBhvr>
                                        <p:cTn id="26" dur="500" fill="hold"/>
                                        <p:tgtEl>
                                          <p:spTgt spid="18"/>
                                        </p:tgtEl>
                                        <p:attrNameLst>
                                          <p:attrName>ppt_x</p:attrName>
                                          <p:attrName>ppt_y</p:attrName>
                                        </p:attrNameLst>
                                      </p:cBhvr>
                                      <p:rCtr x="13216" y="69"/>
                                    </p:animMotion>
                                  </p:childTnLst>
                                </p:cTn>
                              </p:par>
                              <p:par>
                                <p:cTn id="27" presetID="42" presetClass="path" presetSubtype="0" accel="50000" decel="50000" fill="hold" nodeType="withEffect">
                                  <p:stCondLst>
                                    <p:cond delay="0"/>
                                  </p:stCondLst>
                                  <p:childTnLst>
                                    <p:animMotion origin="layout" path="M -0.00117 3.7037E-7 L 0.26523 0.00185 " pathEditMode="relative" rAng="0" ptsTypes="AA">
                                      <p:cBhvr>
                                        <p:cTn id="28" dur="500" fill="hold"/>
                                        <p:tgtEl>
                                          <p:spTgt spid="66"/>
                                        </p:tgtEl>
                                        <p:attrNameLst>
                                          <p:attrName>ppt_x</p:attrName>
                                          <p:attrName>ppt_y</p:attrName>
                                        </p:attrNameLst>
                                      </p:cBhvr>
                                      <p:rCtr x="13320" y="93"/>
                                    </p:animMotion>
                                  </p:childTnLst>
                                </p:cTn>
                              </p:par>
                            </p:childTnLst>
                          </p:cTn>
                        </p:par>
                        <p:par>
                          <p:cTn id="29" fill="hold">
                            <p:stCondLst>
                              <p:cond delay="500"/>
                            </p:stCondLst>
                            <p:childTnLst>
                              <p:par>
                                <p:cTn id="30" presetID="1" presetClass="entr" presetSubtype="0" fill="hold" grpId="0" nodeType="afterEffect">
                                  <p:stCondLst>
                                    <p:cond delay="40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900"/>
                            </p:stCondLst>
                            <p:childTnLst>
                              <p:par>
                                <p:cTn id="33" presetID="1" presetClass="entr" presetSubtype="0" fill="hold" grpId="0" nodeType="afterEffect">
                                  <p:stCondLst>
                                    <p:cond delay="60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600"/>
                                  </p:stCondLst>
                                  <p:childTnLst>
                                    <p:set>
                                      <p:cBhvr>
                                        <p:cTn id="51" dur="1" fill="hold">
                                          <p:stCondLst>
                                            <p:cond delay="0"/>
                                          </p:stCondLst>
                                        </p:cTn>
                                        <p:tgtEl>
                                          <p:spTgt spid="40"/>
                                        </p:tgtEl>
                                        <p:attrNameLst>
                                          <p:attrName>style.visibility</p:attrName>
                                        </p:attrNameLst>
                                      </p:cBhvr>
                                      <p:to>
                                        <p:strVal val="visible"/>
                                      </p:to>
                                    </p:set>
                                  </p:childTnLst>
                                </p:cTn>
                              </p:par>
                            </p:childTnLst>
                          </p:cTn>
                        </p:par>
                        <p:par>
                          <p:cTn id="52" fill="hold">
                            <p:stCondLst>
                              <p:cond delay="600"/>
                            </p:stCondLst>
                            <p:childTnLst>
                              <p:par>
                                <p:cTn id="53" presetID="10" presetClass="entr" presetSubtype="0" fill="hold" nodeType="afterEffect">
                                  <p:stCondLst>
                                    <p:cond delay="40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1500"/>
                            </p:stCondLst>
                            <p:childTnLst>
                              <p:par>
                                <p:cTn id="57" presetID="1" presetClass="entr" presetSubtype="0" fill="hold" grpId="0" nodeType="afterEffect">
                                  <p:stCondLst>
                                    <p:cond delay="900"/>
                                  </p:stCondLst>
                                  <p:childTnLst>
                                    <p:set>
                                      <p:cBhvr>
                                        <p:cTn id="58" dur="1" fill="hold">
                                          <p:stCondLst>
                                            <p:cond delay="0"/>
                                          </p:stCondLst>
                                        </p:cTn>
                                        <p:tgtEl>
                                          <p:spTgt spid="41"/>
                                        </p:tgtEl>
                                        <p:attrNameLst>
                                          <p:attrName>style.visibility</p:attrName>
                                        </p:attrNameLst>
                                      </p:cBhvr>
                                      <p:to>
                                        <p:strVal val="visible"/>
                                      </p:to>
                                    </p:set>
                                  </p:childTnLst>
                                </p:cTn>
                              </p:par>
                            </p:childTnLst>
                          </p:cTn>
                        </p:par>
                        <p:par>
                          <p:cTn id="59" fill="hold">
                            <p:stCondLst>
                              <p:cond delay="2400"/>
                            </p:stCondLst>
                            <p:childTnLst>
                              <p:par>
                                <p:cTn id="60" presetID="1" presetClass="entr" presetSubtype="0" fill="hold" grpId="0" nodeType="afterEffect">
                                  <p:stCondLst>
                                    <p:cond delay="900"/>
                                  </p:stCondLst>
                                  <p:childTnLst>
                                    <p:set>
                                      <p:cBhvr>
                                        <p:cTn id="61" dur="1" fill="hold">
                                          <p:stCondLst>
                                            <p:cond delay="0"/>
                                          </p:stCondLst>
                                        </p:cTn>
                                        <p:tgtEl>
                                          <p:spTgt spid="42"/>
                                        </p:tgtEl>
                                        <p:attrNameLst>
                                          <p:attrName>style.visibility</p:attrName>
                                        </p:attrNameLst>
                                      </p:cBhvr>
                                      <p:to>
                                        <p:strVal val="visible"/>
                                      </p:to>
                                    </p:set>
                                  </p:childTnLst>
                                </p:cTn>
                              </p:par>
                            </p:childTnLst>
                          </p:cTn>
                        </p:par>
                        <p:par>
                          <p:cTn id="62" fill="hold">
                            <p:stCondLst>
                              <p:cond delay="3300"/>
                            </p:stCondLst>
                            <p:childTnLst>
                              <p:par>
                                <p:cTn id="63" presetID="10" presetClass="entr" presetSubtype="0" fill="hold" nodeType="afterEffect">
                                  <p:stCondLst>
                                    <p:cond delay="40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4200"/>
                            </p:stCondLst>
                            <p:childTnLst>
                              <p:par>
                                <p:cTn id="67" presetID="1" presetClass="entr" presetSubtype="0" fill="hold" grpId="0" nodeType="afterEffect">
                                  <p:stCondLst>
                                    <p:cond delay="900"/>
                                  </p:stCondLst>
                                  <p:childTnLst>
                                    <p:set>
                                      <p:cBhvr>
                                        <p:cTn id="68" dur="1" fill="hold">
                                          <p:stCondLst>
                                            <p:cond delay="0"/>
                                          </p:stCondLst>
                                        </p:cTn>
                                        <p:tgtEl>
                                          <p:spTgt spid="48"/>
                                        </p:tgtEl>
                                        <p:attrNameLst>
                                          <p:attrName>style.visibility</p:attrName>
                                        </p:attrNameLst>
                                      </p:cBhvr>
                                      <p:to>
                                        <p:strVal val="visible"/>
                                      </p:to>
                                    </p:set>
                                  </p:childTnLst>
                                </p:cTn>
                              </p:par>
                            </p:childTnLst>
                          </p:cTn>
                        </p:par>
                        <p:par>
                          <p:cTn id="69" fill="hold">
                            <p:stCondLst>
                              <p:cond delay="5100"/>
                            </p:stCondLst>
                            <p:childTnLst>
                              <p:par>
                                <p:cTn id="70" presetID="10" presetClass="entr" presetSubtype="0" fill="hold" nodeType="afterEffect">
                                  <p:stCondLst>
                                    <p:cond delay="40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par>
                          <p:cTn id="73" fill="hold">
                            <p:stCondLst>
                              <p:cond delay="6000"/>
                            </p:stCondLst>
                            <p:childTnLst>
                              <p:par>
                                <p:cTn id="74" presetID="1" presetClass="entr" presetSubtype="0" fill="hold" grpId="0" nodeType="afterEffect">
                                  <p:stCondLst>
                                    <p:cond delay="400"/>
                                  </p:stCondLst>
                                  <p:childTnLst>
                                    <p:set>
                                      <p:cBhvr>
                                        <p:cTn id="75" dur="1" fill="hold">
                                          <p:stCondLst>
                                            <p:cond delay="0"/>
                                          </p:stCondLst>
                                        </p:cTn>
                                        <p:tgtEl>
                                          <p:spTgt spid="54"/>
                                        </p:tgtEl>
                                        <p:attrNameLst>
                                          <p:attrName>style.visibility</p:attrName>
                                        </p:attrNameLst>
                                      </p:cBhvr>
                                      <p:to>
                                        <p:strVal val="visible"/>
                                      </p:to>
                                    </p:set>
                                  </p:childTnLst>
                                </p:cTn>
                              </p:par>
                            </p:childTnLst>
                          </p:cTn>
                        </p:par>
                        <p:par>
                          <p:cTn id="76" fill="hold">
                            <p:stCondLst>
                              <p:cond delay="6400"/>
                            </p:stCondLst>
                            <p:childTnLst>
                              <p:par>
                                <p:cTn id="77" presetID="53" presetClass="entr" presetSubtype="16" fill="hold" nodeType="afterEffect">
                                  <p:stCondLst>
                                    <p:cond delay="700"/>
                                  </p:stCondLst>
                                  <p:childTnLst>
                                    <p:set>
                                      <p:cBhvr>
                                        <p:cTn id="78" dur="1" fill="hold">
                                          <p:stCondLst>
                                            <p:cond delay="0"/>
                                          </p:stCondLst>
                                        </p:cTn>
                                        <p:tgtEl>
                                          <p:spTgt spid="58"/>
                                        </p:tgtEl>
                                        <p:attrNameLst>
                                          <p:attrName>style.visibility</p:attrName>
                                        </p:attrNameLst>
                                      </p:cBhvr>
                                      <p:to>
                                        <p:strVal val="visible"/>
                                      </p:to>
                                    </p:set>
                                    <p:anim calcmode="lin" valueType="num">
                                      <p:cBhvr>
                                        <p:cTn id="79" dur="500" fill="hold"/>
                                        <p:tgtEl>
                                          <p:spTgt spid="58"/>
                                        </p:tgtEl>
                                        <p:attrNameLst>
                                          <p:attrName>ppt_w</p:attrName>
                                        </p:attrNameLst>
                                      </p:cBhvr>
                                      <p:tavLst>
                                        <p:tav tm="0">
                                          <p:val>
                                            <p:fltVal val="0"/>
                                          </p:val>
                                        </p:tav>
                                        <p:tav tm="100000">
                                          <p:val>
                                            <p:strVal val="#ppt_w"/>
                                          </p:val>
                                        </p:tav>
                                      </p:tavLst>
                                    </p:anim>
                                    <p:anim calcmode="lin" valueType="num">
                                      <p:cBhvr>
                                        <p:cTn id="80" dur="500" fill="hold"/>
                                        <p:tgtEl>
                                          <p:spTgt spid="58"/>
                                        </p:tgtEl>
                                        <p:attrNameLst>
                                          <p:attrName>ppt_h</p:attrName>
                                        </p:attrNameLst>
                                      </p:cBhvr>
                                      <p:tavLst>
                                        <p:tav tm="0">
                                          <p:val>
                                            <p:fltVal val="0"/>
                                          </p:val>
                                        </p:tav>
                                        <p:tav tm="100000">
                                          <p:val>
                                            <p:strVal val="#ppt_h"/>
                                          </p:val>
                                        </p:tav>
                                      </p:tavLst>
                                    </p:anim>
                                    <p:animEffect transition="in" filter="fade">
                                      <p:cBhvr>
                                        <p:cTn id="81" dur="500"/>
                                        <p:tgtEl>
                                          <p:spTgt spid="58"/>
                                        </p:tgtEl>
                                      </p:cBhvr>
                                    </p:animEffect>
                                  </p:childTnLst>
                                </p:cTn>
                              </p:par>
                            </p:childTnLst>
                          </p:cTn>
                        </p:par>
                        <p:par>
                          <p:cTn id="82" fill="hold">
                            <p:stCondLst>
                              <p:cond delay="7600"/>
                            </p:stCondLst>
                            <p:childTnLst>
                              <p:par>
                                <p:cTn id="83" presetID="53" presetClass="entr" presetSubtype="16" fill="hold" nodeType="afterEffect">
                                  <p:stCondLst>
                                    <p:cond delay="0"/>
                                  </p:stCondLst>
                                  <p:childTnLst>
                                    <p:set>
                                      <p:cBhvr>
                                        <p:cTn id="84" dur="1" fill="hold">
                                          <p:stCondLst>
                                            <p:cond delay="0"/>
                                          </p:stCondLst>
                                        </p:cTn>
                                        <p:tgtEl>
                                          <p:spTgt spid="59"/>
                                        </p:tgtEl>
                                        <p:attrNameLst>
                                          <p:attrName>style.visibility</p:attrName>
                                        </p:attrNameLst>
                                      </p:cBhvr>
                                      <p:to>
                                        <p:strVal val="visible"/>
                                      </p:to>
                                    </p:set>
                                    <p:anim calcmode="lin" valueType="num">
                                      <p:cBhvr>
                                        <p:cTn id="85" dur="500" fill="hold"/>
                                        <p:tgtEl>
                                          <p:spTgt spid="59"/>
                                        </p:tgtEl>
                                        <p:attrNameLst>
                                          <p:attrName>ppt_w</p:attrName>
                                        </p:attrNameLst>
                                      </p:cBhvr>
                                      <p:tavLst>
                                        <p:tav tm="0">
                                          <p:val>
                                            <p:fltVal val="0"/>
                                          </p:val>
                                        </p:tav>
                                        <p:tav tm="100000">
                                          <p:val>
                                            <p:strVal val="#ppt_w"/>
                                          </p:val>
                                        </p:tav>
                                      </p:tavLst>
                                    </p:anim>
                                    <p:anim calcmode="lin" valueType="num">
                                      <p:cBhvr>
                                        <p:cTn id="86" dur="500" fill="hold"/>
                                        <p:tgtEl>
                                          <p:spTgt spid="59"/>
                                        </p:tgtEl>
                                        <p:attrNameLst>
                                          <p:attrName>ppt_h</p:attrName>
                                        </p:attrNameLst>
                                      </p:cBhvr>
                                      <p:tavLst>
                                        <p:tav tm="0">
                                          <p:val>
                                            <p:fltVal val="0"/>
                                          </p:val>
                                        </p:tav>
                                        <p:tav tm="100000">
                                          <p:val>
                                            <p:strVal val="#ppt_h"/>
                                          </p:val>
                                        </p:tav>
                                      </p:tavLst>
                                    </p:anim>
                                    <p:animEffect transition="in" filter="fade">
                                      <p:cBhvr>
                                        <p:cTn id="87" dur="500"/>
                                        <p:tgtEl>
                                          <p:spTgt spid="59"/>
                                        </p:tgtEl>
                                      </p:cBhvr>
                                    </p:animEffect>
                                  </p:childTnLst>
                                </p:cTn>
                              </p:par>
                            </p:childTnLst>
                          </p:cTn>
                        </p:par>
                        <p:par>
                          <p:cTn id="88" fill="hold">
                            <p:stCondLst>
                              <p:cond delay="8100"/>
                            </p:stCondLst>
                            <p:childTnLst>
                              <p:par>
                                <p:cTn id="89" presetID="1" presetClass="entr" presetSubtype="0" fill="hold" nodeType="after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par>
                                <p:cTn id="95" presetID="1" presetClass="mediacall" presetSubtype="0" fill="hold" nodeType="withEffect">
                                  <p:stCondLst>
                                    <p:cond delay="0"/>
                                  </p:stCondLst>
                                  <p:childTnLst>
                                    <p:cmd type="call" cmd="playFrom(0.0)">
                                      <p:cBhvr>
                                        <p:cTn id="96" dur="2553" fill="hold"/>
                                        <p:tgtEl>
                                          <p:spTgt spid="6"/>
                                        </p:tgtEl>
                                      </p:cBhvr>
                                    </p:cmd>
                                  </p:childTnLst>
                                </p:cTn>
                              </p:par>
                            </p:childTnLst>
                          </p:cTn>
                        </p:par>
                        <p:par>
                          <p:cTn id="97" fill="hold">
                            <p:stCondLst>
                              <p:cond delay="10653"/>
                            </p:stCondLst>
                            <p:childTnLst>
                              <p:par>
                                <p:cTn id="98" presetID="1" presetClass="exit" presetSubtype="0" fill="hold" grpId="1" nodeType="afterEffect">
                                  <p:stCondLst>
                                    <p:cond delay="0"/>
                                  </p:stCondLst>
                                  <p:childTnLst>
                                    <p:set>
                                      <p:cBhvr>
                                        <p:cTn id="99" dur="1" fill="hold">
                                          <p:stCondLst>
                                            <p:cond delay="0"/>
                                          </p:stCondLst>
                                        </p:cTn>
                                        <p:tgtEl>
                                          <p:spTgt spid="5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55"/>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67"/>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53" presetClass="exit" presetSubtype="32" fill="hold" nodeType="clickEffect">
                                  <p:stCondLst>
                                    <p:cond delay="0"/>
                                  </p:stCondLst>
                                  <p:childTnLst>
                                    <p:anim calcmode="lin" valueType="num">
                                      <p:cBhvr>
                                        <p:cTn id="107" dur="500"/>
                                        <p:tgtEl>
                                          <p:spTgt spid="59"/>
                                        </p:tgtEl>
                                        <p:attrNameLst>
                                          <p:attrName>ppt_w</p:attrName>
                                        </p:attrNameLst>
                                      </p:cBhvr>
                                      <p:tavLst>
                                        <p:tav tm="0">
                                          <p:val>
                                            <p:strVal val="ppt_w"/>
                                          </p:val>
                                        </p:tav>
                                        <p:tav tm="100000">
                                          <p:val>
                                            <p:fltVal val="0"/>
                                          </p:val>
                                        </p:tav>
                                      </p:tavLst>
                                    </p:anim>
                                    <p:anim calcmode="lin" valueType="num">
                                      <p:cBhvr>
                                        <p:cTn id="108" dur="500"/>
                                        <p:tgtEl>
                                          <p:spTgt spid="59"/>
                                        </p:tgtEl>
                                        <p:attrNameLst>
                                          <p:attrName>ppt_h</p:attrName>
                                        </p:attrNameLst>
                                      </p:cBhvr>
                                      <p:tavLst>
                                        <p:tav tm="0">
                                          <p:val>
                                            <p:strVal val="ppt_h"/>
                                          </p:val>
                                        </p:tav>
                                        <p:tav tm="100000">
                                          <p:val>
                                            <p:fltVal val="0"/>
                                          </p:val>
                                        </p:tav>
                                      </p:tavLst>
                                    </p:anim>
                                    <p:animEffect transition="out" filter="fade">
                                      <p:cBhvr>
                                        <p:cTn id="109" dur="500"/>
                                        <p:tgtEl>
                                          <p:spTgt spid="59"/>
                                        </p:tgtEl>
                                      </p:cBhvr>
                                    </p:animEffect>
                                    <p:set>
                                      <p:cBhvr>
                                        <p:cTn id="110" dur="1" fill="hold">
                                          <p:stCondLst>
                                            <p:cond delay="499"/>
                                          </p:stCondLst>
                                        </p:cTn>
                                        <p:tgtEl>
                                          <p:spTgt spid="59"/>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nodeType="afterEffect">
                                  <p:stCondLst>
                                    <p:cond delay="0"/>
                                  </p:stCondLst>
                                  <p:childTnLst>
                                    <p:set>
                                      <p:cBhvr>
                                        <p:cTn id="113" dur="1" fill="hold">
                                          <p:stCondLst>
                                            <p:cond delay="0"/>
                                          </p:stCondLst>
                                        </p:cTn>
                                        <p:tgtEl>
                                          <p:spTgt spid="3"/>
                                        </p:tgtEl>
                                        <p:attrNameLst>
                                          <p:attrName>style.visibility</p:attrName>
                                        </p:attrNameLst>
                                      </p:cBhvr>
                                      <p:to>
                                        <p:strVal val="visible"/>
                                      </p:to>
                                    </p:set>
                                  </p:childTnLst>
                                </p:cTn>
                              </p:par>
                              <p:par>
                                <p:cTn id="114" presetID="1" presetClass="exit" presetSubtype="0" fill="hold" nodeType="withEffect">
                                  <p:stCondLst>
                                    <p:cond delay="0"/>
                                  </p:stCondLst>
                                  <p:childTnLst>
                                    <p:set>
                                      <p:cBhvr>
                                        <p:cTn id="115" dur="1" fill="hold">
                                          <p:stCondLst>
                                            <p:cond delay="0"/>
                                          </p:stCondLst>
                                        </p:cTn>
                                        <p:tgtEl>
                                          <p:spTgt spid="58"/>
                                        </p:tgtEl>
                                        <p:attrNameLst>
                                          <p:attrName>style.visibility</p:attrName>
                                        </p:attrNameLst>
                                      </p:cBhvr>
                                      <p:to>
                                        <p:strVal val="hidden"/>
                                      </p:to>
                                    </p:set>
                                  </p:childTnLst>
                                </p:cTn>
                              </p:par>
                              <p:par>
                                <p:cTn id="116" presetID="1"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69"/>
                                        </p:tgtEl>
                                        <p:attrNameLst>
                                          <p:attrName>style.visibility</p:attrName>
                                        </p:attrNameLst>
                                      </p:cBhvr>
                                      <p:to>
                                        <p:strVal val="visible"/>
                                      </p:to>
                                    </p:set>
                                  </p:childTnLst>
                                </p:cTn>
                              </p:par>
                              <p:par>
                                <p:cTn id="126" presetID="1" presetClass="exit" presetSubtype="0" fill="hold" nodeType="withEffect">
                                  <p:stCondLst>
                                    <p:cond delay="0"/>
                                  </p:stCondLst>
                                  <p:childTnLst>
                                    <p:set>
                                      <p:cBhvr>
                                        <p:cTn id="127" dur="1" fill="hold">
                                          <p:stCondLst>
                                            <p:cond delay="0"/>
                                          </p:stCondLst>
                                        </p:cTn>
                                        <p:tgtEl>
                                          <p:spTgt spid="67"/>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2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27"/>
                                        </p:tgtEl>
                                        <p:attrNameLst>
                                          <p:attrName>style.visibility</p:attrName>
                                        </p:attrNameLst>
                                      </p:cBhvr>
                                      <p:to>
                                        <p:strVal val="visible"/>
                                      </p:to>
                                    </p:set>
                                  </p:childTnLst>
                                </p:cTn>
                              </p:par>
                              <p:par>
                                <p:cTn id="134" presetID="1" presetClass="exit" presetSubtype="0" fill="hold" grpId="1" nodeType="withEffect">
                                  <p:stCondLst>
                                    <p:cond delay="0"/>
                                  </p:stCondLst>
                                  <p:childTnLst>
                                    <p:set>
                                      <p:cBhvr>
                                        <p:cTn id="135" dur="1" fill="hold">
                                          <p:stCondLst>
                                            <p:cond delay="0"/>
                                          </p:stCondLst>
                                        </p:cTn>
                                        <p:tgtEl>
                                          <p:spTgt spid="69"/>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26"/>
                                        </p:tgtEl>
                                        <p:attrNameLst>
                                          <p:attrName>style.visibility</p:attrName>
                                        </p:attrNameLst>
                                      </p:cBhvr>
                                      <p:to>
                                        <p:strVal val="hidden"/>
                                      </p:to>
                                    </p:set>
                                  </p:childTnLst>
                                </p:cTn>
                              </p:par>
                              <p:par>
                                <p:cTn id="138" presetID="10" presetClass="entr" presetSubtype="0" fill="hold" nodeType="withEffect">
                                  <p:stCondLst>
                                    <p:cond delay="0"/>
                                  </p:stCondLst>
                                  <p:childTnLst>
                                    <p:set>
                                      <p:cBhvr>
                                        <p:cTn id="139" dur="1" fill="hold">
                                          <p:stCondLst>
                                            <p:cond delay="0"/>
                                          </p:stCondLst>
                                        </p:cTn>
                                        <p:tgtEl>
                                          <p:spTgt spid="93"/>
                                        </p:tgtEl>
                                        <p:attrNameLst>
                                          <p:attrName>style.visibility</p:attrName>
                                        </p:attrNameLst>
                                      </p:cBhvr>
                                      <p:to>
                                        <p:strVal val="visible"/>
                                      </p:to>
                                    </p:set>
                                    <p:animEffect transition="in" filter="fade">
                                      <p:cBhvr>
                                        <p:cTn id="140" dur="500"/>
                                        <p:tgtEl>
                                          <p:spTgt spid="93"/>
                                        </p:tgtEl>
                                      </p:cBhvr>
                                    </p:animEffect>
                                  </p:childTnLst>
                                </p:cTn>
                              </p:par>
                            </p:childTnLst>
                          </p:cTn>
                        </p:par>
                        <p:par>
                          <p:cTn id="141" fill="hold">
                            <p:stCondLst>
                              <p:cond delay="500"/>
                            </p:stCondLst>
                            <p:childTnLst>
                              <p:par>
                                <p:cTn id="142" presetID="1" presetClass="entr" presetSubtype="0" fill="hold" grpId="0" nodeType="afterEffect">
                                  <p:stCondLst>
                                    <p:cond delay="400"/>
                                  </p:stCondLst>
                                  <p:childTnLst>
                                    <p:set>
                                      <p:cBhvr>
                                        <p:cTn id="143" dur="1" fill="hold">
                                          <p:stCondLst>
                                            <p:cond delay="0"/>
                                          </p:stCondLst>
                                        </p:cTn>
                                        <p:tgtEl>
                                          <p:spTgt spid="70"/>
                                        </p:tgtEl>
                                        <p:attrNameLst>
                                          <p:attrName>style.visibility</p:attrName>
                                        </p:attrNameLst>
                                      </p:cBhvr>
                                      <p:to>
                                        <p:strVal val="visible"/>
                                      </p:to>
                                    </p:set>
                                  </p:childTnLst>
                                </p:cTn>
                              </p:par>
                            </p:childTnLst>
                          </p:cTn>
                        </p:par>
                        <p:par>
                          <p:cTn id="144" fill="hold">
                            <p:stCondLst>
                              <p:cond delay="900"/>
                            </p:stCondLst>
                            <p:childTnLst>
                              <p:par>
                                <p:cTn id="145" presetID="1" presetClass="entr" presetSubtype="0" fill="hold" grpId="0" nodeType="afterEffect">
                                  <p:stCondLst>
                                    <p:cond delay="400"/>
                                  </p:stCondLst>
                                  <p:childTnLst>
                                    <p:set>
                                      <p:cBhvr>
                                        <p:cTn id="146" dur="1" fill="hold">
                                          <p:stCondLst>
                                            <p:cond delay="0"/>
                                          </p:stCondLst>
                                        </p:cTn>
                                        <p:tgtEl>
                                          <p:spTgt spid="71"/>
                                        </p:tgtEl>
                                        <p:attrNameLst>
                                          <p:attrName>style.visibility</p:attrName>
                                        </p:attrNameLst>
                                      </p:cBhvr>
                                      <p:to>
                                        <p:strVal val="visible"/>
                                      </p:to>
                                    </p:set>
                                  </p:childTnLst>
                                </p:cTn>
                              </p:par>
                            </p:childTnLst>
                          </p:cTn>
                        </p:par>
                        <p:par>
                          <p:cTn id="147" fill="hold">
                            <p:stCondLst>
                              <p:cond delay="1300"/>
                            </p:stCondLst>
                            <p:childTnLst>
                              <p:par>
                                <p:cTn id="148" presetID="1" presetClass="entr" presetSubtype="0" fill="hold" grpId="0" nodeType="afterEffect">
                                  <p:stCondLst>
                                    <p:cond delay="400"/>
                                  </p:stCondLst>
                                  <p:childTnLst>
                                    <p:set>
                                      <p:cBhvr>
                                        <p:cTn id="149" dur="1" fill="hold">
                                          <p:stCondLst>
                                            <p:cond delay="0"/>
                                          </p:stCondLst>
                                        </p:cTn>
                                        <p:tgtEl>
                                          <p:spTgt spid="72"/>
                                        </p:tgtEl>
                                        <p:attrNameLst>
                                          <p:attrName>style.visibility</p:attrName>
                                        </p:attrNameLst>
                                      </p:cBhvr>
                                      <p:to>
                                        <p:strVal val="visible"/>
                                      </p:to>
                                    </p:set>
                                  </p:childTnLst>
                                </p:cTn>
                              </p:par>
                            </p:childTnLst>
                          </p:cTn>
                        </p:par>
                        <p:par>
                          <p:cTn id="150" fill="hold">
                            <p:stCondLst>
                              <p:cond delay="1700"/>
                            </p:stCondLst>
                            <p:childTnLst>
                              <p:par>
                                <p:cTn id="151" presetID="1" presetClass="entr" presetSubtype="0" fill="hold" grpId="0" nodeType="afterEffect">
                                  <p:stCondLst>
                                    <p:cond delay="400"/>
                                  </p:stCondLst>
                                  <p:childTnLst>
                                    <p:set>
                                      <p:cBhvr>
                                        <p:cTn id="152" dur="1" fill="hold">
                                          <p:stCondLst>
                                            <p:cond delay="0"/>
                                          </p:stCondLst>
                                        </p:cTn>
                                        <p:tgtEl>
                                          <p:spTgt spid="73"/>
                                        </p:tgtEl>
                                        <p:attrNameLst>
                                          <p:attrName>style.visibility</p:attrName>
                                        </p:attrNameLst>
                                      </p:cBhvr>
                                      <p:to>
                                        <p:strVal val="visible"/>
                                      </p:to>
                                    </p:set>
                                  </p:childTnLst>
                                </p:cTn>
                              </p:par>
                            </p:childTnLst>
                          </p:cTn>
                        </p:par>
                        <p:par>
                          <p:cTn id="153" fill="hold">
                            <p:stCondLst>
                              <p:cond delay="2100"/>
                            </p:stCondLst>
                            <p:childTnLst>
                              <p:par>
                                <p:cTn id="154" presetID="1" presetClass="entr" presetSubtype="0" fill="hold" grpId="0" nodeType="afterEffect">
                                  <p:stCondLst>
                                    <p:cond delay="400"/>
                                  </p:stCondLst>
                                  <p:childTnLst>
                                    <p:set>
                                      <p:cBhvr>
                                        <p:cTn id="155" dur="1" fill="hold">
                                          <p:stCondLst>
                                            <p:cond delay="0"/>
                                          </p:stCondLst>
                                        </p:cTn>
                                        <p:tgtEl>
                                          <p:spTgt spid="74"/>
                                        </p:tgtEl>
                                        <p:attrNameLst>
                                          <p:attrName>style.visibility</p:attrName>
                                        </p:attrNameLst>
                                      </p:cBhvr>
                                      <p:to>
                                        <p:strVal val="visible"/>
                                      </p:to>
                                    </p:set>
                                  </p:childTnLst>
                                </p:cTn>
                              </p:par>
                            </p:childTnLst>
                          </p:cTn>
                        </p:par>
                        <p:par>
                          <p:cTn id="156" fill="hold">
                            <p:stCondLst>
                              <p:cond delay="2500"/>
                            </p:stCondLst>
                            <p:childTnLst>
                              <p:par>
                                <p:cTn id="157" presetID="1" presetClass="entr" presetSubtype="0" fill="hold" grpId="0" nodeType="afterEffect">
                                  <p:stCondLst>
                                    <p:cond delay="400"/>
                                  </p:stCondLst>
                                  <p:childTnLst>
                                    <p:set>
                                      <p:cBhvr>
                                        <p:cTn id="158" dur="1" fill="hold">
                                          <p:stCondLst>
                                            <p:cond delay="0"/>
                                          </p:stCondLst>
                                        </p:cTn>
                                        <p:tgtEl>
                                          <p:spTgt spid="75"/>
                                        </p:tgtEl>
                                        <p:attrNameLst>
                                          <p:attrName>style.visibility</p:attrName>
                                        </p:attrNameLst>
                                      </p:cBhvr>
                                      <p:to>
                                        <p:strVal val="visible"/>
                                      </p:to>
                                    </p:set>
                                  </p:childTnLst>
                                </p:cTn>
                              </p:par>
                            </p:childTnLst>
                          </p:cTn>
                        </p:par>
                        <p:par>
                          <p:cTn id="159" fill="hold">
                            <p:stCondLst>
                              <p:cond delay="2900"/>
                            </p:stCondLst>
                            <p:childTnLst>
                              <p:par>
                                <p:cTn id="160" presetID="10" presetClass="entr" presetSubtype="0" fill="hold" nodeType="after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fade">
                                      <p:cBhvr>
                                        <p:cTn id="162" dur="500"/>
                                        <p:tgtEl>
                                          <p:spTgt spid="98"/>
                                        </p:tgtEl>
                                      </p:cBhvr>
                                    </p:animEffect>
                                  </p:childTnLst>
                                </p:cTn>
                              </p:par>
                            </p:childTnLst>
                          </p:cTn>
                        </p:par>
                        <p:par>
                          <p:cTn id="163" fill="hold">
                            <p:stCondLst>
                              <p:cond delay="3400"/>
                            </p:stCondLst>
                            <p:childTnLst>
                              <p:par>
                                <p:cTn id="164" presetID="1" presetClass="entr" presetSubtype="0" fill="hold" grpId="0" nodeType="afterEffect">
                                  <p:stCondLst>
                                    <p:cond delay="400"/>
                                  </p:stCondLst>
                                  <p:childTnLst>
                                    <p:set>
                                      <p:cBhvr>
                                        <p:cTn id="165" dur="1" fill="hold">
                                          <p:stCondLst>
                                            <p:cond delay="0"/>
                                          </p:stCondLst>
                                        </p:cTn>
                                        <p:tgtEl>
                                          <p:spTgt spid="76"/>
                                        </p:tgtEl>
                                        <p:attrNameLst>
                                          <p:attrName>style.visibility</p:attrName>
                                        </p:attrNameLst>
                                      </p:cBhvr>
                                      <p:to>
                                        <p:strVal val="visible"/>
                                      </p:to>
                                    </p:set>
                                  </p:childTnLst>
                                </p:cTn>
                              </p:par>
                            </p:childTnLst>
                          </p:cTn>
                        </p:par>
                        <p:par>
                          <p:cTn id="166" fill="hold">
                            <p:stCondLst>
                              <p:cond delay="3800"/>
                            </p:stCondLst>
                            <p:childTnLst>
                              <p:par>
                                <p:cTn id="167" presetID="1" presetClass="entr" presetSubtype="0" fill="hold" grpId="0" nodeType="afterEffect">
                                  <p:stCondLst>
                                    <p:cond delay="0"/>
                                  </p:stCondLst>
                                  <p:childTnLst>
                                    <p:set>
                                      <p:cBhvr>
                                        <p:cTn id="168" dur="1" fill="hold">
                                          <p:stCondLst>
                                            <p:cond delay="0"/>
                                          </p:stCondLst>
                                        </p:cTn>
                                        <p:tgtEl>
                                          <p:spTgt spid="80"/>
                                        </p:tgtEl>
                                        <p:attrNameLst>
                                          <p:attrName>style.visibility</p:attrName>
                                        </p:attrNameLst>
                                      </p:cBhvr>
                                      <p:to>
                                        <p:strVal val="visible"/>
                                      </p:to>
                                    </p:set>
                                  </p:childTnLst>
                                </p:cTn>
                              </p:par>
                            </p:childTnLst>
                          </p:cTn>
                        </p:par>
                        <p:par>
                          <p:cTn id="169" fill="hold">
                            <p:stCondLst>
                              <p:cond delay="3800"/>
                            </p:stCondLst>
                            <p:childTnLst>
                              <p:par>
                                <p:cTn id="170" presetID="1" presetClass="entr" presetSubtype="0" fill="hold" grpId="0" nodeType="afterEffect">
                                  <p:stCondLst>
                                    <p:cond delay="400"/>
                                  </p:stCondLst>
                                  <p:childTnLst>
                                    <p:set>
                                      <p:cBhvr>
                                        <p:cTn id="171" dur="1" fill="hold">
                                          <p:stCondLst>
                                            <p:cond delay="0"/>
                                          </p:stCondLst>
                                        </p:cTn>
                                        <p:tgtEl>
                                          <p:spTgt spid="77"/>
                                        </p:tgtEl>
                                        <p:attrNameLst>
                                          <p:attrName>style.visibility</p:attrName>
                                        </p:attrNameLst>
                                      </p:cBhvr>
                                      <p:to>
                                        <p:strVal val="visible"/>
                                      </p:to>
                                    </p:set>
                                  </p:childTnLst>
                                </p:cTn>
                              </p:par>
                            </p:childTnLst>
                          </p:cTn>
                        </p:par>
                        <p:par>
                          <p:cTn id="172" fill="hold">
                            <p:stCondLst>
                              <p:cond delay="4200"/>
                            </p:stCondLst>
                            <p:childTnLst>
                              <p:par>
                                <p:cTn id="173" presetID="1" presetClass="entr" presetSubtype="0" fill="hold" grpId="0" nodeType="afterEffect">
                                  <p:stCondLst>
                                    <p:cond delay="400"/>
                                  </p:stCondLst>
                                  <p:childTnLst>
                                    <p:set>
                                      <p:cBhvr>
                                        <p:cTn id="174" dur="1" fill="hold">
                                          <p:stCondLst>
                                            <p:cond delay="0"/>
                                          </p:stCondLst>
                                        </p:cTn>
                                        <p:tgtEl>
                                          <p:spTgt spid="79"/>
                                        </p:tgtEl>
                                        <p:attrNameLst>
                                          <p:attrName>style.visibility</p:attrName>
                                        </p:attrNameLst>
                                      </p:cBhvr>
                                      <p:to>
                                        <p:strVal val="visible"/>
                                      </p:to>
                                    </p:set>
                                  </p:childTnLst>
                                </p:cTn>
                              </p:par>
                            </p:childTnLst>
                          </p:cTn>
                        </p:par>
                        <p:par>
                          <p:cTn id="175" fill="hold">
                            <p:stCondLst>
                              <p:cond delay="4600"/>
                            </p:stCondLst>
                            <p:childTnLst>
                              <p:par>
                                <p:cTn id="176" presetID="10" presetClass="entr" presetSubtype="0" fill="hold" nodeType="afterEffect">
                                  <p:stCondLst>
                                    <p:cond delay="0"/>
                                  </p:stCondLst>
                                  <p:childTnLst>
                                    <p:set>
                                      <p:cBhvr>
                                        <p:cTn id="177" dur="1" fill="hold">
                                          <p:stCondLst>
                                            <p:cond delay="0"/>
                                          </p:stCondLst>
                                        </p:cTn>
                                        <p:tgtEl>
                                          <p:spTgt spid="103"/>
                                        </p:tgtEl>
                                        <p:attrNameLst>
                                          <p:attrName>style.visibility</p:attrName>
                                        </p:attrNameLst>
                                      </p:cBhvr>
                                      <p:to>
                                        <p:strVal val="visible"/>
                                      </p:to>
                                    </p:set>
                                    <p:animEffect transition="in" filter="fade">
                                      <p:cBhvr>
                                        <p:cTn id="178" dur="500"/>
                                        <p:tgtEl>
                                          <p:spTgt spid="103"/>
                                        </p:tgtEl>
                                      </p:cBhvr>
                                    </p:animEffect>
                                  </p:childTnLst>
                                </p:cTn>
                              </p:par>
                            </p:childTnLst>
                          </p:cTn>
                        </p:par>
                        <p:par>
                          <p:cTn id="179" fill="hold">
                            <p:stCondLst>
                              <p:cond delay="5100"/>
                            </p:stCondLst>
                            <p:childTnLst>
                              <p:par>
                                <p:cTn id="180" presetID="1" presetClass="entr" presetSubtype="0" fill="hold" grpId="0" nodeType="afterEffect">
                                  <p:stCondLst>
                                    <p:cond delay="400"/>
                                  </p:stCondLst>
                                  <p:childTnLst>
                                    <p:set>
                                      <p:cBhvr>
                                        <p:cTn id="181" dur="1" fill="hold">
                                          <p:stCondLst>
                                            <p:cond delay="0"/>
                                          </p:stCondLst>
                                        </p:cTn>
                                        <p:tgtEl>
                                          <p:spTgt spid="81"/>
                                        </p:tgtEl>
                                        <p:attrNameLst>
                                          <p:attrName>style.visibility</p:attrName>
                                        </p:attrNameLst>
                                      </p:cBhvr>
                                      <p:to>
                                        <p:strVal val="visible"/>
                                      </p:to>
                                    </p:set>
                                  </p:childTnLst>
                                </p:cTn>
                              </p:par>
                            </p:childTnLst>
                          </p:cTn>
                        </p:par>
                        <p:par>
                          <p:cTn id="182" fill="hold">
                            <p:stCondLst>
                              <p:cond delay="5500"/>
                            </p:stCondLst>
                            <p:childTnLst>
                              <p:par>
                                <p:cTn id="183" presetID="1" presetClass="entr" presetSubtype="0" fill="hold" grpId="0" nodeType="afterEffect">
                                  <p:stCondLst>
                                    <p:cond delay="400"/>
                                  </p:stCondLst>
                                  <p:childTnLst>
                                    <p:set>
                                      <p:cBhvr>
                                        <p:cTn id="184" dur="1" fill="hold">
                                          <p:stCondLst>
                                            <p:cond delay="0"/>
                                          </p:stCondLst>
                                        </p:cTn>
                                        <p:tgtEl>
                                          <p:spTgt spid="82"/>
                                        </p:tgtEl>
                                        <p:attrNameLst>
                                          <p:attrName>style.visibility</p:attrName>
                                        </p:attrNameLst>
                                      </p:cBhvr>
                                      <p:to>
                                        <p:strVal val="visible"/>
                                      </p:to>
                                    </p:set>
                                  </p:childTnLst>
                                </p:cTn>
                              </p:par>
                            </p:childTnLst>
                          </p:cTn>
                        </p:par>
                        <p:par>
                          <p:cTn id="185" fill="hold">
                            <p:stCondLst>
                              <p:cond delay="5900"/>
                            </p:stCondLst>
                            <p:childTnLst>
                              <p:par>
                                <p:cTn id="186" presetID="53" presetClass="entr" presetSubtype="16" fill="hold" nodeType="afterEffect">
                                  <p:stCondLst>
                                    <p:cond delay="0"/>
                                  </p:stCondLst>
                                  <p:childTnLst>
                                    <p:set>
                                      <p:cBhvr>
                                        <p:cTn id="187" dur="1" fill="hold">
                                          <p:stCondLst>
                                            <p:cond delay="0"/>
                                          </p:stCondLst>
                                        </p:cTn>
                                        <p:tgtEl>
                                          <p:spTgt spid="83"/>
                                        </p:tgtEl>
                                        <p:attrNameLst>
                                          <p:attrName>style.visibility</p:attrName>
                                        </p:attrNameLst>
                                      </p:cBhvr>
                                      <p:to>
                                        <p:strVal val="visible"/>
                                      </p:to>
                                    </p:set>
                                    <p:anim calcmode="lin" valueType="num">
                                      <p:cBhvr>
                                        <p:cTn id="188" dur="500" fill="hold"/>
                                        <p:tgtEl>
                                          <p:spTgt spid="83"/>
                                        </p:tgtEl>
                                        <p:attrNameLst>
                                          <p:attrName>ppt_w</p:attrName>
                                        </p:attrNameLst>
                                      </p:cBhvr>
                                      <p:tavLst>
                                        <p:tav tm="0">
                                          <p:val>
                                            <p:fltVal val="0"/>
                                          </p:val>
                                        </p:tav>
                                        <p:tav tm="100000">
                                          <p:val>
                                            <p:strVal val="#ppt_w"/>
                                          </p:val>
                                        </p:tav>
                                      </p:tavLst>
                                    </p:anim>
                                    <p:anim calcmode="lin" valueType="num">
                                      <p:cBhvr>
                                        <p:cTn id="189" dur="500" fill="hold"/>
                                        <p:tgtEl>
                                          <p:spTgt spid="83"/>
                                        </p:tgtEl>
                                        <p:attrNameLst>
                                          <p:attrName>ppt_h</p:attrName>
                                        </p:attrNameLst>
                                      </p:cBhvr>
                                      <p:tavLst>
                                        <p:tav tm="0">
                                          <p:val>
                                            <p:fltVal val="0"/>
                                          </p:val>
                                        </p:tav>
                                        <p:tav tm="100000">
                                          <p:val>
                                            <p:strVal val="#ppt_h"/>
                                          </p:val>
                                        </p:tav>
                                      </p:tavLst>
                                    </p:anim>
                                    <p:animEffect transition="in" filter="fade">
                                      <p:cBhvr>
                                        <p:cTn id="190" dur="500"/>
                                        <p:tgtEl>
                                          <p:spTgt spid="83"/>
                                        </p:tgtEl>
                                      </p:cBhvr>
                                    </p:animEffect>
                                  </p:childTnLst>
                                </p:cTn>
                              </p:par>
                            </p:childTnLst>
                          </p:cTn>
                        </p:par>
                        <p:par>
                          <p:cTn id="191" fill="hold">
                            <p:stCondLst>
                              <p:cond delay="6400"/>
                            </p:stCondLst>
                            <p:childTnLst>
                              <p:par>
                                <p:cTn id="192" presetID="1" presetClass="entr" presetSubtype="0" fill="hold" nodeType="afterEffect">
                                  <p:stCondLst>
                                    <p:cond delay="0"/>
                                  </p:stCondLst>
                                  <p:childTnLst>
                                    <p:set>
                                      <p:cBhvr>
                                        <p:cTn id="193" dur="1" fill="hold">
                                          <p:stCondLst>
                                            <p:cond delay="0"/>
                                          </p:stCondLst>
                                        </p:cTn>
                                        <p:tgtEl>
                                          <p:spTgt spid="55"/>
                                        </p:tgtEl>
                                        <p:attrNameLst>
                                          <p:attrName>style.visibility</p:attrName>
                                        </p:attrNameLst>
                                      </p:cBhvr>
                                      <p:to>
                                        <p:strVal val="visible"/>
                                      </p:to>
                                    </p:set>
                                  </p:childTnLst>
                                </p:cTn>
                              </p:par>
                              <p:par>
                                <p:cTn id="194" presetID="1" presetClass="exit" presetSubtype="0" fill="hold" nodeType="withEffect">
                                  <p:stCondLst>
                                    <p:cond delay="0"/>
                                  </p:stCondLst>
                                  <p:childTnLst>
                                    <p:set>
                                      <p:cBhvr>
                                        <p:cTn id="195" dur="1" fill="hold">
                                          <p:stCondLst>
                                            <p:cond delay="0"/>
                                          </p:stCondLst>
                                        </p:cTn>
                                        <p:tgtEl>
                                          <p:spTgt spid="27"/>
                                        </p:tgtEl>
                                        <p:attrNameLst>
                                          <p:attrName>style.visibility</p:attrName>
                                        </p:attrNameLst>
                                      </p:cBhvr>
                                      <p:to>
                                        <p:strVal val="hidden"/>
                                      </p:to>
                                    </p:set>
                                  </p:childTnLst>
                                </p:cTn>
                              </p:par>
                              <p:par>
                                <p:cTn id="196" presetID="1" presetClass="entr" presetSubtype="0" fill="hold" grpId="0" nodeType="withEffect">
                                  <p:stCondLst>
                                    <p:cond delay="0"/>
                                  </p:stCondLst>
                                  <p:childTnLst>
                                    <p:set>
                                      <p:cBhvr>
                                        <p:cTn id="197" dur="1" fill="hold">
                                          <p:stCondLst>
                                            <p:cond delay="0"/>
                                          </p:stCondLst>
                                        </p:cTn>
                                        <p:tgtEl>
                                          <p:spTgt spid="91"/>
                                        </p:tgtEl>
                                        <p:attrNameLst>
                                          <p:attrName>style.visibility</p:attrName>
                                        </p:attrNameLst>
                                      </p:cBhvr>
                                      <p:to>
                                        <p:strVal val="visible"/>
                                      </p:to>
                                    </p:set>
                                  </p:childTnLst>
                                </p:cTn>
                              </p:par>
                              <p:par>
                                <p:cTn id="198" presetID="1" presetClass="mediacall" presetSubtype="0" fill="hold" nodeType="withEffect">
                                  <p:stCondLst>
                                    <p:cond delay="0"/>
                                  </p:stCondLst>
                                  <p:childTnLst>
                                    <p:cmd type="call" cmd="playFrom(0.0)">
                                      <p:cBhvr>
                                        <p:cTn id="199" dur="3643" fill="hold"/>
                                        <p:tgtEl>
                                          <p:spTgt spid="5"/>
                                        </p:tgtEl>
                                      </p:cBhvr>
                                    </p:cmd>
                                  </p:childTnLst>
                                </p:cTn>
                              </p:par>
                            </p:childTnLst>
                          </p:cTn>
                        </p:par>
                        <p:par>
                          <p:cTn id="200" fill="hold">
                            <p:stCondLst>
                              <p:cond delay="10043"/>
                            </p:stCondLst>
                            <p:childTnLst>
                              <p:par>
                                <p:cTn id="201" presetID="1" presetClass="exit" presetSubtype="0" fill="hold" grpId="1" nodeType="afterEffect">
                                  <p:stCondLst>
                                    <p:cond delay="0"/>
                                  </p:stCondLst>
                                  <p:childTnLst>
                                    <p:set>
                                      <p:cBhvr>
                                        <p:cTn id="202" dur="1" fill="hold">
                                          <p:stCondLst>
                                            <p:cond delay="0"/>
                                          </p:stCondLst>
                                        </p:cTn>
                                        <p:tgtEl>
                                          <p:spTgt spid="91"/>
                                        </p:tgtEl>
                                        <p:attrNameLst>
                                          <p:attrName>style.visibility</p:attrName>
                                        </p:attrNameLst>
                                      </p:cBhvr>
                                      <p:to>
                                        <p:strVal val="hidden"/>
                                      </p:to>
                                    </p:set>
                                  </p:childTnLst>
                                </p:cTn>
                              </p:par>
                              <p:par>
                                <p:cTn id="203" presetID="1" presetClass="exit" presetSubtype="0" fill="hold" nodeType="withEffect">
                                  <p:stCondLst>
                                    <p:cond delay="0"/>
                                  </p:stCondLst>
                                  <p:childTnLst>
                                    <p:set>
                                      <p:cBhvr>
                                        <p:cTn id="20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5" fill="hold" display="0">
                  <p:stCondLst>
                    <p:cond delay="indefinite"/>
                  </p:stCondLst>
                  <p:endCondLst>
                    <p:cond evt="onStopAudio" delay="0">
                      <p:tgtEl>
                        <p:sldTgt/>
                      </p:tgtEl>
                    </p:cond>
                  </p:endCondLst>
                </p:cTn>
                <p:tgtEl>
                  <p:spTgt spid="5"/>
                </p:tgtEl>
              </p:cMediaNode>
            </p:audio>
            <p:audio>
              <p:cMediaNode vol="80000" showWhenStopped="0">
                <p:cTn id="206" fill="hold" display="0">
                  <p:stCondLst>
                    <p:cond delay="indefinite"/>
                  </p:stCondLst>
                  <p:endCondLst>
                    <p:cond evt="onStopAudio" delay="0">
                      <p:tgtEl>
                        <p:sldTgt/>
                      </p:tgtEl>
                    </p:cond>
                  </p:endCondLst>
                </p:cTn>
                <p:tgtEl>
                  <p:spTgt spid="6"/>
                </p:tgtEl>
              </p:cMediaNode>
            </p:audio>
          </p:childTnLst>
        </p:cTn>
      </p:par>
    </p:tnLst>
    <p:bldLst>
      <p:bldP spid="17" grpId="0" animBg="1"/>
      <p:bldP spid="23" grpId="0"/>
      <p:bldP spid="24" grpId="0"/>
      <p:bldP spid="25" grpId="0" animBg="1"/>
      <p:bldP spid="25" grpId="1" animBg="1"/>
      <p:bldP spid="40" grpId="0"/>
      <p:bldP spid="41" grpId="0"/>
      <p:bldP spid="42" grpId="0"/>
      <p:bldP spid="48" grpId="0"/>
      <p:bldP spid="54" grpId="0"/>
      <p:bldP spid="56" grpId="0" animBg="1"/>
      <p:bldP spid="56" grpId="1" animBg="1"/>
      <p:bldP spid="68" grpId="0"/>
      <p:bldP spid="69" grpId="0" animBg="1"/>
      <p:bldP spid="69" grpId="1" animBg="1"/>
      <p:bldP spid="70" grpId="0"/>
      <p:bldP spid="71" grpId="0"/>
      <p:bldP spid="72" grpId="0"/>
      <p:bldP spid="73" grpId="0"/>
      <p:bldP spid="74" grpId="0"/>
      <p:bldP spid="75" grpId="0"/>
      <p:bldP spid="76" grpId="0"/>
      <p:bldP spid="77" grpId="0"/>
      <p:bldP spid="79" grpId="0"/>
      <p:bldP spid="80" grpId="0"/>
      <p:bldP spid="81" grpId="0"/>
      <p:bldP spid="82" grpId="0"/>
      <p:bldP spid="91" grpId="0" animBg="1"/>
      <p:bldP spid="9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7450F-95E3-42B6-A27B-CC029A496752}"/>
              </a:ext>
            </a:extLst>
          </p:cNvPr>
          <p:cNvSpPr>
            <a:spLocks noGrp="1"/>
          </p:cNvSpPr>
          <p:nvPr>
            <p:ph type="title"/>
          </p:nvPr>
        </p:nvSpPr>
        <p:spPr/>
        <p:txBody>
          <a:bodyPr/>
          <a:lstStyle/>
          <a:p>
            <a:r>
              <a:rPr lang="en-US" dirty="0">
                <a:solidFill>
                  <a:srgbClr val="6C958E"/>
                </a:solidFill>
              </a:rPr>
              <a:t>Research Questions</a:t>
            </a:r>
          </a:p>
        </p:txBody>
      </p:sp>
      <p:sp>
        <p:nvSpPr>
          <p:cNvPr id="2" name="Slide Number Placeholder 1">
            <a:extLst>
              <a:ext uri="{FF2B5EF4-FFF2-40B4-BE49-F238E27FC236}">
                <a16:creationId xmlns:a16="http://schemas.microsoft.com/office/drawing/2014/main" id="{357A5C52-7E5D-491B-8234-61EF77505B5A}"/>
              </a:ext>
            </a:extLst>
          </p:cNvPr>
          <p:cNvSpPr>
            <a:spLocks noGrp="1"/>
          </p:cNvSpPr>
          <p:nvPr>
            <p:ph type="sldNum" sz="quarter" idx="12"/>
          </p:nvPr>
        </p:nvSpPr>
        <p:spPr/>
        <p:txBody>
          <a:bodyPr/>
          <a:lstStyle/>
          <a:p>
            <a:fld id="{096AB1A4-1376-4B7E-84A4-26A90531B500}" type="slidenum">
              <a:rPr lang="en-CA" smtClean="0"/>
              <a:t>16</a:t>
            </a:fld>
            <a:endParaRPr lang="en-CA"/>
          </a:p>
        </p:txBody>
      </p:sp>
      <p:sp>
        <p:nvSpPr>
          <p:cNvPr id="5" name="Rectangle: Rounded Corners 4">
            <a:extLst>
              <a:ext uri="{FF2B5EF4-FFF2-40B4-BE49-F238E27FC236}">
                <a16:creationId xmlns:a16="http://schemas.microsoft.com/office/drawing/2014/main" id="{F4483807-068C-4C12-BC3C-A0A63A95ED34}"/>
              </a:ext>
            </a:extLst>
          </p:cNvPr>
          <p:cNvSpPr/>
          <p:nvPr/>
        </p:nvSpPr>
        <p:spPr>
          <a:xfrm>
            <a:off x="838200" y="2152669"/>
            <a:ext cx="10515600" cy="140898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700" b="1" dirty="0">
                <a:solidFill>
                  <a:srgbClr val="F0F0E1"/>
                </a:solidFill>
              </a:rPr>
              <a:t>RQ1</a:t>
            </a:r>
            <a:r>
              <a:rPr lang="en-CA" sz="2700" dirty="0">
                <a:solidFill>
                  <a:srgbClr val="F0F0E1"/>
                </a:solidFill>
              </a:rPr>
              <a:t> </a:t>
            </a:r>
            <a:r>
              <a:rPr lang="en-CA" altLang="en-US" sz="2700" dirty="0">
                <a:solidFill>
                  <a:srgbClr val="F0F0E1"/>
                </a:solidFill>
                <a:latin typeface="Arial" panose="020B0604020202020204" pitchFamily="34" charset="0"/>
                <a:ea typeface="ＭＳ Ｐゴシック" panose="020B0600070205080204" pitchFamily="34" charset="-128"/>
                <a:cs typeface="Arial" panose="020B0604020202020204" pitchFamily="34" charset="0"/>
              </a:rPr>
              <a:t>How well can an assistant support basic development tasks?</a:t>
            </a:r>
            <a:endParaRPr lang="en-CA" sz="2700" dirty="0">
              <a:solidFill>
                <a:srgbClr val="F0F0E1"/>
              </a:solidFill>
            </a:endParaRPr>
          </a:p>
        </p:txBody>
      </p:sp>
      <p:sp>
        <p:nvSpPr>
          <p:cNvPr id="6" name="Rectangle: Rounded Corners 5">
            <a:extLst>
              <a:ext uri="{FF2B5EF4-FFF2-40B4-BE49-F238E27FC236}">
                <a16:creationId xmlns:a16="http://schemas.microsoft.com/office/drawing/2014/main" id="{09A1EB4F-537D-40F1-896D-D7A9CF5755EB}"/>
              </a:ext>
            </a:extLst>
          </p:cNvPr>
          <p:cNvSpPr/>
          <p:nvPr/>
        </p:nvSpPr>
        <p:spPr>
          <a:xfrm>
            <a:off x="838200" y="4254509"/>
            <a:ext cx="10515600" cy="140898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700" b="1" dirty="0">
                <a:solidFill>
                  <a:srgbClr val="F0F0E1"/>
                </a:solidFill>
              </a:rPr>
              <a:t>RQ2</a:t>
            </a:r>
            <a:r>
              <a:rPr lang="en-CA" sz="2700" dirty="0">
                <a:solidFill>
                  <a:srgbClr val="F0F0E1"/>
                </a:solidFill>
              </a:rPr>
              <a:t> </a:t>
            </a:r>
            <a:r>
              <a:rPr lang="en-US" altLang="en-US" sz="2700" dirty="0">
                <a:solidFill>
                  <a:srgbClr val="F0F0E1"/>
                </a:solidFill>
                <a:latin typeface="Arial" panose="020B0604020202020204" pitchFamily="34" charset="0"/>
                <a:ea typeface="ＭＳ Ｐゴシック" panose="020B0600070205080204" pitchFamily="34" charset="-128"/>
                <a:cs typeface="Arial" panose="020B0604020202020204" pitchFamily="34" charset="0"/>
              </a:rPr>
              <a:t>For which workflows would an assistant be useful and why?</a:t>
            </a:r>
          </a:p>
        </p:txBody>
      </p:sp>
    </p:spTree>
    <p:extLst>
      <p:ext uri="{BB962C8B-B14F-4D97-AF65-F5344CB8AC3E}">
        <p14:creationId xmlns:p14="http://schemas.microsoft.com/office/powerpoint/2010/main" val="191452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D0D920-9054-4521-AE15-59EFC60DF33E}"/>
              </a:ext>
            </a:extLst>
          </p:cNvPr>
          <p:cNvSpPr>
            <a:spLocks noGrp="1"/>
          </p:cNvSpPr>
          <p:nvPr>
            <p:ph type="title"/>
          </p:nvPr>
        </p:nvSpPr>
        <p:spPr/>
        <p:txBody>
          <a:bodyPr/>
          <a:lstStyle/>
          <a:p>
            <a:r>
              <a:rPr lang="en-CA" dirty="0">
                <a:solidFill>
                  <a:srgbClr val="6C958E"/>
                </a:solidFill>
              </a:rPr>
              <a:t>Implementation</a:t>
            </a:r>
            <a:endParaRPr lang="en-CA" dirty="0"/>
          </a:p>
        </p:txBody>
      </p:sp>
      <p:sp>
        <p:nvSpPr>
          <p:cNvPr id="4" name="Slide Number Placeholder 3">
            <a:extLst>
              <a:ext uri="{FF2B5EF4-FFF2-40B4-BE49-F238E27FC236}">
                <a16:creationId xmlns:a16="http://schemas.microsoft.com/office/drawing/2014/main" id="{4D80970E-C221-49C8-8BFB-79C240C3984A}"/>
              </a:ext>
            </a:extLst>
          </p:cNvPr>
          <p:cNvSpPr>
            <a:spLocks noGrp="1"/>
          </p:cNvSpPr>
          <p:nvPr>
            <p:ph type="sldNum" sz="quarter" idx="12"/>
          </p:nvPr>
        </p:nvSpPr>
        <p:spPr/>
        <p:txBody>
          <a:bodyPr/>
          <a:lstStyle/>
          <a:p>
            <a:fld id="{096AB1A4-1376-4B7E-84A4-26A90531B500}" type="slidenum">
              <a:rPr lang="en-CA" smtClean="0"/>
              <a:t>17</a:t>
            </a:fld>
            <a:endParaRPr lang="en-CA"/>
          </a:p>
        </p:txBody>
      </p:sp>
      <p:pic>
        <p:nvPicPr>
          <p:cNvPr id="3" name="Picture 2">
            <a:extLst>
              <a:ext uri="{FF2B5EF4-FFF2-40B4-BE49-F238E27FC236}">
                <a16:creationId xmlns:a16="http://schemas.microsoft.com/office/drawing/2014/main" id="{3DABDC90-DB05-4798-B5CA-8C2AAACC14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488" y="1576648"/>
            <a:ext cx="8770393" cy="4615100"/>
          </a:xfrm>
          <a:prstGeom prst="rect">
            <a:avLst/>
          </a:prstGeom>
        </p:spPr>
      </p:pic>
      <p:pic>
        <p:nvPicPr>
          <p:cNvPr id="29" name="Picture 28">
            <a:extLst>
              <a:ext uri="{FF2B5EF4-FFF2-40B4-BE49-F238E27FC236}">
                <a16:creationId xmlns:a16="http://schemas.microsoft.com/office/drawing/2014/main" id="{5218ADCA-03A3-441E-93BC-13BC3C7BB1CA}"/>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59029" y="1580187"/>
            <a:ext cx="8770393" cy="4615100"/>
          </a:xfrm>
          <a:prstGeom prst="rect">
            <a:avLst/>
          </a:prstGeom>
        </p:spPr>
      </p:pic>
      <p:grpSp>
        <p:nvGrpSpPr>
          <p:cNvPr id="2" name="Group 1">
            <a:extLst>
              <a:ext uri="{FF2B5EF4-FFF2-40B4-BE49-F238E27FC236}">
                <a16:creationId xmlns:a16="http://schemas.microsoft.com/office/drawing/2014/main" id="{6641233B-4A0B-4919-A86F-8D62F8062222}"/>
              </a:ext>
            </a:extLst>
          </p:cNvPr>
          <p:cNvGrpSpPr/>
          <p:nvPr/>
        </p:nvGrpSpPr>
        <p:grpSpPr>
          <a:xfrm>
            <a:off x="3689355" y="1576648"/>
            <a:ext cx="8145607" cy="2167176"/>
            <a:chOff x="3689355" y="1576648"/>
            <a:chExt cx="8145607" cy="2167176"/>
          </a:xfrm>
        </p:grpSpPr>
        <p:pic>
          <p:nvPicPr>
            <p:cNvPr id="30" name="Picture 29">
              <a:extLst>
                <a:ext uri="{FF2B5EF4-FFF2-40B4-BE49-F238E27FC236}">
                  <a16:creationId xmlns:a16="http://schemas.microsoft.com/office/drawing/2014/main" id="{21DAAF53-3191-40FC-AA9F-77CF56588DDA}"/>
                </a:ext>
              </a:extLst>
            </p:cNvPr>
            <p:cNvPicPr>
              <a:picLocks noChangeAspect="1"/>
            </p:cNvPicPr>
            <p:nvPr/>
          </p:nvPicPr>
          <p:blipFill rotWithShape="1">
            <a:blip r:embed="rId6">
              <a:extLst>
                <a:ext uri="{28A0092B-C50C-407E-A947-70E740481C1C}">
                  <a14:useLocalDpi xmlns:a14="http://schemas.microsoft.com/office/drawing/2010/main" val="0"/>
                </a:ext>
              </a:extLst>
            </a:blip>
            <a:srcRect l="35938" b="53191"/>
            <a:stretch/>
          </p:blipFill>
          <p:spPr>
            <a:xfrm>
              <a:off x="3689355" y="1576648"/>
              <a:ext cx="5636526" cy="2167176"/>
            </a:xfrm>
            <a:prstGeom prst="rect">
              <a:avLst/>
            </a:prstGeom>
          </p:spPr>
        </p:pic>
        <p:pic>
          <p:nvPicPr>
            <p:cNvPr id="31" name="Picture 30">
              <a:extLst>
                <a:ext uri="{FF2B5EF4-FFF2-40B4-BE49-F238E27FC236}">
                  <a16:creationId xmlns:a16="http://schemas.microsoft.com/office/drawing/2014/main" id="{F2493FE5-0AFC-4F19-8873-BA8F9AC4AC68}"/>
                </a:ext>
              </a:extLst>
            </p:cNvPr>
            <p:cNvPicPr>
              <a:picLocks noChangeAspect="1"/>
            </p:cNvPicPr>
            <p:nvPr/>
          </p:nvPicPr>
          <p:blipFill>
            <a:blip r:embed="rId7">
              <a:clrChange>
                <a:clrFrom>
                  <a:srgbClr val="FDFDFD"/>
                </a:clrFrom>
                <a:clrTo>
                  <a:srgbClr val="FDFDFD">
                    <a:alpha val="0"/>
                  </a:srgbClr>
                </a:clrTo>
              </a:clrChange>
            </a:blip>
            <a:stretch>
              <a:fillRect/>
            </a:stretch>
          </p:blipFill>
          <p:spPr>
            <a:xfrm>
              <a:off x="9646132" y="1731664"/>
              <a:ext cx="2188830" cy="1416769"/>
            </a:xfrm>
            <a:prstGeom prst="rect">
              <a:avLst/>
            </a:prstGeom>
          </p:spPr>
        </p:pic>
      </p:grpSp>
    </p:spTree>
    <p:extLst>
      <p:ext uri="{BB962C8B-B14F-4D97-AF65-F5344CB8AC3E}">
        <p14:creationId xmlns:p14="http://schemas.microsoft.com/office/powerpoint/2010/main" val="8763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D0D920-9054-4521-AE15-59EFC60DF33E}"/>
              </a:ext>
            </a:extLst>
          </p:cNvPr>
          <p:cNvSpPr>
            <a:spLocks noGrp="1"/>
          </p:cNvSpPr>
          <p:nvPr>
            <p:ph type="title"/>
          </p:nvPr>
        </p:nvSpPr>
        <p:spPr/>
        <p:txBody>
          <a:bodyPr/>
          <a:lstStyle/>
          <a:p>
            <a:r>
              <a:rPr lang="en-CA" dirty="0">
                <a:solidFill>
                  <a:srgbClr val="6C958E"/>
                </a:solidFill>
              </a:rPr>
              <a:t>Implementation</a:t>
            </a:r>
            <a:endParaRPr lang="en-CA" dirty="0"/>
          </a:p>
        </p:txBody>
      </p:sp>
      <p:sp>
        <p:nvSpPr>
          <p:cNvPr id="4" name="Slide Number Placeholder 3">
            <a:extLst>
              <a:ext uri="{FF2B5EF4-FFF2-40B4-BE49-F238E27FC236}">
                <a16:creationId xmlns:a16="http://schemas.microsoft.com/office/drawing/2014/main" id="{4D80970E-C221-49C8-8BFB-79C240C3984A}"/>
              </a:ext>
            </a:extLst>
          </p:cNvPr>
          <p:cNvSpPr>
            <a:spLocks noGrp="1"/>
          </p:cNvSpPr>
          <p:nvPr>
            <p:ph type="sldNum" sz="quarter" idx="12"/>
          </p:nvPr>
        </p:nvSpPr>
        <p:spPr/>
        <p:txBody>
          <a:bodyPr/>
          <a:lstStyle/>
          <a:p>
            <a:fld id="{096AB1A4-1376-4B7E-84A4-26A90531B500}" type="slidenum">
              <a:rPr lang="en-CA" smtClean="0"/>
              <a:t>18</a:t>
            </a:fld>
            <a:endParaRPr lang="en-CA"/>
          </a:p>
        </p:txBody>
      </p:sp>
      <p:pic>
        <p:nvPicPr>
          <p:cNvPr id="3" name="Picture 2">
            <a:extLst>
              <a:ext uri="{FF2B5EF4-FFF2-40B4-BE49-F238E27FC236}">
                <a16:creationId xmlns:a16="http://schemas.microsoft.com/office/drawing/2014/main" id="{3DABDC90-DB05-4798-B5CA-8C2AAACC14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488" y="1576648"/>
            <a:ext cx="8770393" cy="4615100"/>
          </a:xfrm>
          <a:prstGeom prst="rect">
            <a:avLst/>
          </a:prstGeom>
        </p:spPr>
      </p:pic>
      <p:pic>
        <p:nvPicPr>
          <p:cNvPr id="29" name="Picture 28">
            <a:extLst>
              <a:ext uri="{FF2B5EF4-FFF2-40B4-BE49-F238E27FC236}">
                <a16:creationId xmlns:a16="http://schemas.microsoft.com/office/drawing/2014/main" id="{5218ADCA-03A3-441E-93BC-13BC3C7BB1CA}"/>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59029" y="1580187"/>
            <a:ext cx="8770393" cy="4615100"/>
          </a:xfrm>
          <a:prstGeom prst="rect">
            <a:avLst/>
          </a:prstGeom>
        </p:spPr>
      </p:pic>
      <p:pic>
        <p:nvPicPr>
          <p:cNvPr id="32" name="Picture 31">
            <a:extLst>
              <a:ext uri="{FF2B5EF4-FFF2-40B4-BE49-F238E27FC236}">
                <a16:creationId xmlns:a16="http://schemas.microsoft.com/office/drawing/2014/main" id="{E0BA9584-1E52-4557-BFE9-6D8F3829925D}"/>
              </a:ext>
            </a:extLst>
          </p:cNvPr>
          <p:cNvPicPr>
            <a:picLocks noChangeAspect="1"/>
          </p:cNvPicPr>
          <p:nvPr/>
        </p:nvPicPr>
        <p:blipFill rotWithShape="1">
          <a:blip r:embed="rId6">
            <a:extLst>
              <a:ext uri="{28A0092B-C50C-407E-A947-70E740481C1C}">
                <a14:useLocalDpi xmlns:a14="http://schemas.microsoft.com/office/drawing/2010/main" val="0"/>
              </a:ext>
            </a:extLst>
          </a:blip>
          <a:srcRect l="61015" t="63812" r="25955" b="11131"/>
          <a:stretch/>
        </p:blipFill>
        <p:spPr>
          <a:xfrm>
            <a:off x="5895833" y="4531056"/>
            <a:ext cx="1146412" cy="1160059"/>
          </a:xfrm>
          <a:prstGeom prst="rect">
            <a:avLst/>
          </a:prstGeom>
        </p:spPr>
      </p:pic>
      <p:grpSp>
        <p:nvGrpSpPr>
          <p:cNvPr id="6" name="Group 5">
            <a:extLst>
              <a:ext uri="{FF2B5EF4-FFF2-40B4-BE49-F238E27FC236}">
                <a16:creationId xmlns:a16="http://schemas.microsoft.com/office/drawing/2014/main" id="{D2E6FCDD-61D9-4697-8E71-2123D5D8AEB2}"/>
              </a:ext>
            </a:extLst>
          </p:cNvPr>
          <p:cNvGrpSpPr/>
          <p:nvPr/>
        </p:nvGrpSpPr>
        <p:grpSpPr>
          <a:xfrm>
            <a:off x="2263214" y="3963335"/>
            <a:ext cx="3312368" cy="1727780"/>
            <a:chOff x="2263214" y="3963335"/>
            <a:chExt cx="3312368" cy="1727780"/>
          </a:xfrm>
        </p:grpSpPr>
        <p:grpSp>
          <p:nvGrpSpPr>
            <p:cNvPr id="34" name="Group 33">
              <a:extLst>
                <a:ext uri="{FF2B5EF4-FFF2-40B4-BE49-F238E27FC236}">
                  <a16:creationId xmlns:a16="http://schemas.microsoft.com/office/drawing/2014/main" id="{AC07847E-A05C-4657-818C-A28990A86CD2}"/>
                </a:ext>
              </a:extLst>
            </p:cNvPr>
            <p:cNvGrpSpPr/>
            <p:nvPr/>
          </p:nvGrpSpPr>
          <p:grpSpPr>
            <a:xfrm>
              <a:off x="2263214" y="3963335"/>
              <a:ext cx="3312368" cy="1727780"/>
              <a:chOff x="5076056" y="183322"/>
              <a:chExt cx="3312368" cy="1727780"/>
            </a:xfrm>
          </p:grpSpPr>
          <p:sp>
            <p:nvSpPr>
              <p:cNvPr id="36" name="Rectangle 35">
                <a:extLst>
                  <a:ext uri="{FF2B5EF4-FFF2-40B4-BE49-F238E27FC236}">
                    <a16:creationId xmlns:a16="http://schemas.microsoft.com/office/drawing/2014/main" id="{AC34DE7F-0666-477B-A13B-F3941E5F1952}"/>
                  </a:ext>
                </a:extLst>
              </p:cNvPr>
              <p:cNvSpPr/>
              <p:nvPr/>
            </p:nvSpPr>
            <p:spPr>
              <a:xfrm>
                <a:off x="5076056" y="183322"/>
                <a:ext cx="3312368" cy="1727780"/>
              </a:xfrm>
              <a:prstGeom prst="rect">
                <a:avLst/>
              </a:prstGeom>
              <a:solidFill>
                <a:srgbClr val="9C6F3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7E98A541-7D31-4289-8938-0F757E66485B}"/>
                  </a:ext>
                </a:extLst>
              </p:cNvPr>
              <p:cNvSpPr/>
              <p:nvPr/>
            </p:nvSpPr>
            <p:spPr>
              <a:xfrm>
                <a:off x="5598405" y="1038148"/>
                <a:ext cx="1314460"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a:t>Files </a:t>
                </a:r>
                <a:r>
                  <a:rPr lang="en-US" sz="1400">
                    <a:solidFill>
                      <a:schemeClr val="bg2">
                        <a:lumMod val="50000"/>
                      </a:schemeClr>
                    </a:solidFill>
                  </a:rPr>
                  <a:t>main.ts</a:t>
                </a:r>
                <a:endParaRPr lang="en-US" sz="1400" dirty="0">
                  <a:solidFill>
                    <a:schemeClr val="bg2">
                      <a:lumMod val="50000"/>
                    </a:schemeClr>
                  </a:solidFill>
                </a:endParaRPr>
              </a:p>
            </p:txBody>
          </p:sp>
          <p:sp>
            <p:nvSpPr>
              <p:cNvPr id="38" name="Rectangle 37">
                <a:extLst>
                  <a:ext uri="{FF2B5EF4-FFF2-40B4-BE49-F238E27FC236}">
                    <a16:creationId xmlns:a16="http://schemas.microsoft.com/office/drawing/2014/main" id="{9C2F66CF-3D96-483C-98EF-E41F824C5955}"/>
                  </a:ext>
                </a:extLst>
              </p:cNvPr>
              <p:cNvSpPr/>
              <p:nvPr/>
            </p:nvSpPr>
            <p:spPr>
              <a:xfrm>
                <a:off x="6453211" y="321754"/>
                <a:ext cx="1800200"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a:t>Path </a:t>
                </a:r>
                <a:r>
                  <a:rPr lang="en-US" sz="1400">
                    <a:solidFill>
                      <a:schemeClr val="bg2">
                        <a:lumMod val="50000"/>
                      </a:schemeClr>
                    </a:solidFill>
                  </a:rPr>
                  <a:t>/home/nb/devy</a:t>
                </a:r>
                <a:endParaRPr lang="en-US" sz="1400" dirty="0">
                  <a:solidFill>
                    <a:schemeClr val="bg2">
                      <a:lumMod val="50000"/>
                    </a:schemeClr>
                  </a:solidFill>
                </a:endParaRPr>
              </a:p>
            </p:txBody>
          </p:sp>
          <p:sp>
            <p:nvSpPr>
              <p:cNvPr id="39" name="Rectangle 38">
                <a:extLst>
                  <a:ext uri="{FF2B5EF4-FFF2-40B4-BE49-F238E27FC236}">
                    <a16:creationId xmlns:a16="http://schemas.microsoft.com/office/drawing/2014/main" id="{85164565-5AA8-4E3A-90FF-1DD4FC10A4ED}"/>
                  </a:ext>
                </a:extLst>
              </p:cNvPr>
              <p:cNvSpPr/>
              <p:nvPr/>
            </p:nvSpPr>
            <p:spPr>
              <a:xfrm>
                <a:off x="6732240" y="678716"/>
                <a:ext cx="1367232"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a:t>Branch </a:t>
                </a:r>
                <a:r>
                  <a:rPr lang="en-US" sz="1400">
                    <a:solidFill>
                      <a:schemeClr val="bg2">
                        <a:lumMod val="50000"/>
                      </a:schemeClr>
                    </a:solidFill>
                  </a:rPr>
                  <a:t>iss37</a:t>
                </a:r>
                <a:endParaRPr lang="en-US" sz="1400" dirty="0">
                  <a:solidFill>
                    <a:schemeClr val="bg2">
                      <a:lumMod val="50000"/>
                    </a:schemeClr>
                  </a:solidFill>
                </a:endParaRPr>
              </a:p>
            </p:txBody>
          </p:sp>
          <p:sp>
            <p:nvSpPr>
              <p:cNvPr id="40" name="Rectangle 39">
                <a:extLst>
                  <a:ext uri="{FF2B5EF4-FFF2-40B4-BE49-F238E27FC236}">
                    <a16:creationId xmlns:a16="http://schemas.microsoft.com/office/drawing/2014/main" id="{4904EE95-C89C-4283-B347-C8C9389D035B}"/>
                  </a:ext>
                </a:extLst>
              </p:cNvPr>
              <p:cNvSpPr/>
              <p:nvPr/>
            </p:nvSpPr>
            <p:spPr>
              <a:xfrm>
                <a:off x="5153780" y="699542"/>
                <a:ext cx="1294619"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a:t>Project </a:t>
                </a:r>
                <a:r>
                  <a:rPr lang="en-US" sz="1400">
                    <a:solidFill>
                      <a:schemeClr val="bg2">
                        <a:lumMod val="50000"/>
                      </a:schemeClr>
                    </a:solidFill>
                  </a:rPr>
                  <a:t>Devy</a:t>
                </a:r>
                <a:endParaRPr lang="en-US" sz="1400" dirty="0">
                  <a:solidFill>
                    <a:schemeClr val="bg2">
                      <a:lumMod val="50000"/>
                    </a:schemeClr>
                  </a:solidFill>
                </a:endParaRPr>
              </a:p>
            </p:txBody>
          </p:sp>
          <p:sp>
            <p:nvSpPr>
              <p:cNvPr id="41" name="Rectangle 40">
                <a:extLst>
                  <a:ext uri="{FF2B5EF4-FFF2-40B4-BE49-F238E27FC236}">
                    <a16:creationId xmlns:a16="http://schemas.microsoft.com/office/drawing/2014/main" id="{8D16D9B3-0C80-43C9-8BD6-40CB08B1C7F0}"/>
                  </a:ext>
                </a:extLst>
              </p:cNvPr>
              <p:cNvSpPr/>
              <p:nvPr/>
            </p:nvSpPr>
            <p:spPr>
              <a:xfrm>
                <a:off x="5220073" y="339502"/>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Issue </a:t>
                </a:r>
                <a:r>
                  <a:rPr lang="en-US" sz="1400" dirty="0">
                    <a:solidFill>
                      <a:schemeClr val="bg2">
                        <a:lumMod val="50000"/>
                      </a:schemeClr>
                    </a:solidFill>
                  </a:rPr>
                  <a:t>37</a:t>
                </a:r>
              </a:p>
            </p:txBody>
          </p:sp>
          <p:sp>
            <p:nvSpPr>
              <p:cNvPr id="42" name="Rectangle 41">
                <a:extLst>
                  <a:ext uri="{FF2B5EF4-FFF2-40B4-BE49-F238E27FC236}">
                    <a16:creationId xmlns:a16="http://schemas.microsoft.com/office/drawing/2014/main" id="{9F161D4F-E284-4FCF-90E4-A9B60059F53C}"/>
                  </a:ext>
                </a:extLst>
              </p:cNvPr>
              <p:cNvSpPr/>
              <p:nvPr/>
            </p:nvSpPr>
            <p:spPr>
              <a:xfrm>
                <a:off x="6291994" y="1419622"/>
                <a:ext cx="1213284" cy="311437"/>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PR </a:t>
                </a:r>
                <a:r>
                  <a:rPr lang="en-US" sz="1400" dirty="0">
                    <a:solidFill>
                      <a:schemeClr val="bg2">
                        <a:lumMod val="50000"/>
                      </a:schemeClr>
                    </a:solidFill>
                  </a:rPr>
                  <a:t>11</a:t>
                </a:r>
              </a:p>
            </p:txBody>
          </p:sp>
        </p:grpSp>
        <p:sp>
          <p:nvSpPr>
            <p:cNvPr id="35" name="Rectangle 34">
              <a:extLst>
                <a:ext uri="{FF2B5EF4-FFF2-40B4-BE49-F238E27FC236}">
                  <a16:creationId xmlns:a16="http://schemas.microsoft.com/office/drawing/2014/main" id="{78E8B472-57DE-47F6-BBC1-852EAD0D88A9}"/>
                </a:ext>
              </a:extLst>
            </p:cNvPr>
            <p:cNvSpPr/>
            <p:nvPr/>
          </p:nvSpPr>
          <p:spPr>
            <a:xfrm>
              <a:off x="2263214" y="3963335"/>
              <a:ext cx="3312368" cy="172778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aphicFrame>
        <p:nvGraphicFramePr>
          <p:cNvPr id="43" name="Table 42">
            <a:extLst>
              <a:ext uri="{FF2B5EF4-FFF2-40B4-BE49-F238E27FC236}">
                <a16:creationId xmlns:a16="http://schemas.microsoft.com/office/drawing/2014/main" id="{8BB99719-873E-4EDD-BC87-48B1F8C1C3E8}"/>
              </a:ext>
            </a:extLst>
          </p:cNvPr>
          <p:cNvGraphicFramePr>
            <a:graphicFrameLocks noGrp="1"/>
          </p:cNvGraphicFramePr>
          <p:nvPr>
            <p:extLst>
              <p:ext uri="{D42A27DB-BD31-4B8C-83A1-F6EECF244321}">
                <p14:modId xmlns:p14="http://schemas.microsoft.com/office/powerpoint/2010/main" val="3402970400"/>
              </p:ext>
            </p:extLst>
          </p:nvPr>
        </p:nvGraphicFramePr>
        <p:xfrm>
          <a:off x="2354512" y="4461459"/>
          <a:ext cx="2551868" cy="1854200"/>
        </p:xfrm>
        <a:graphic>
          <a:graphicData uri="http://schemas.openxmlformats.org/drawingml/2006/table">
            <a:tbl>
              <a:tblPr firstRow="1" bandRow="1">
                <a:tableStyleId>{5C22544A-7EE6-4342-B048-85BDC9FD1C3A}</a:tableStyleId>
              </a:tblPr>
              <a:tblGrid>
                <a:gridCol w="895479">
                  <a:extLst>
                    <a:ext uri="{9D8B030D-6E8A-4147-A177-3AD203B41FA5}">
                      <a16:colId xmlns:a16="http://schemas.microsoft.com/office/drawing/2014/main" val="4058342321"/>
                    </a:ext>
                  </a:extLst>
                </a:gridCol>
                <a:gridCol w="1656389">
                  <a:extLst>
                    <a:ext uri="{9D8B030D-6E8A-4147-A177-3AD203B41FA5}">
                      <a16:colId xmlns:a16="http://schemas.microsoft.com/office/drawing/2014/main" val="2430113729"/>
                    </a:ext>
                  </a:extLst>
                </a:gridCol>
              </a:tblGrid>
              <a:tr h="370840">
                <a:tc>
                  <a:txBody>
                    <a:bodyPr/>
                    <a:lstStyle/>
                    <a:p>
                      <a:r>
                        <a:rPr lang="en-US" dirty="0"/>
                        <a:t>Key</a:t>
                      </a:r>
                    </a:p>
                  </a:txBody>
                  <a:tcPr/>
                </a:tc>
                <a:tc>
                  <a:txBody>
                    <a:bodyPr/>
                    <a:lstStyle/>
                    <a:p>
                      <a:r>
                        <a:rPr lang="en-US" dirty="0"/>
                        <a:t>Value</a:t>
                      </a:r>
                    </a:p>
                  </a:txBody>
                  <a:tcPr/>
                </a:tc>
                <a:extLst>
                  <a:ext uri="{0D108BD9-81ED-4DB2-BD59-A6C34878D82A}">
                    <a16:rowId xmlns:a16="http://schemas.microsoft.com/office/drawing/2014/main" val="2923262146"/>
                  </a:ext>
                </a:extLst>
              </a:tr>
              <a:tr h="370840">
                <a:tc>
                  <a:txBody>
                    <a:bodyPr/>
                    <a:lstStyle/>
                    <a:p>
                      <a:r>
                        <a:rPr lang="en-US" dirty="0"/>
                        <a:t>Issue</a:t>
                      </a:r>
                    </a:p>
                  </a:txBody>
                  <a:tcPr/>
                </a:tc>
                <a:tc>
                  <a:txBody>
                    <a:bodyPr/>
                    <a:lstStyle/>
                    <a:p>
                      <a:r>
                        <a:rPr lang="en-US" sz="1600" dirty="0">
                          <a:solidFill>
                            <a:schemeClr val="tx1"/>
                          </a:solidFill>
                        </a:rPr>
                        <a:t>37</a:t>
                      </a:r>
                      <a:endParaRPr lang="en-US" dirty="0">
                        <a:solidFill>
                          <a:schemeClr val="tx1"/>
                        </a:solidFill>
                      </a:endParaRPr>
                    </a:p>
                  </a:txBody>
                  <a:tcPr/>
                </a:tc>
                <a:extLst>
                  <a:ext uri="{0D108BD9-81ED-4DB2-BD59-A6C34878D82A}">
                    <a16:rowId xmlns:a16="http://schemas.microsoft.com/office/drawing/2014/main" val="2066185765"/>
                  </a:ext>
                </a:extLst>
              </a:tr>
              <a:tr h="370840">
                <a:tc>
                  <a:txBody>
                    <a:bodyPr/>
                    <a:lstStyle/>
                    <a:p>
                      <a:r>
                        <a:rPr lang="en-US" dirty="0"/>
                        <a:t>Project</a:t>
                      </a:r>
                    </a:p>
                  </a:txBody>
                  <a:tcPr/>
                </a:tc>
                <a:tc>
                  <a:txBody>
                    <a:bodyPr/>
                    <a:lstStyle/>
                    <a:p>
                      <a:r>
                        <a:rPr lang="en-US" sz="1600" dirty="0" err="1">
                          <a:solidFill>
                            <a:schemeClr val="tx1"/>
                          </a:solidFill>
                        </a:rPr>
                        <a:t>devy</a:t>
                      </a:r>
                      <a:endParaRPr lang="en-US" dirty="0">
                        <a:solidFill>
                          <a:schemeClr val="tx1"/>
                        </a:solidFill>
                      </a:endParaRPr>
                    </a:p>
                  </a:txBody>
                  <a:tcPr/>
                </a:tc>
                <a:extLst>
                  <a:ext uri="{0D108BD9-81ED-4DB2-BD59-A6C34878D82A}">
                    <a16:rowId xmlns:a16="http://schemas.microsoft.com/office/drawing/2014/main" val="363310850"/>
                  </a:ext>
                </a:extLst>
              </a:tr>
              <a:tr h="370840">
                <a:tc>
                  <a:txBody>
                    <a:bodyPr/>
                    <a:lstStyle/>
                    <a:p>
                      <a:r>
                        <a:rPr lang="en-US" dirty="0"/>
                        <a:t>Path</a:t>
                      </a:r>
                    </a:p>
                  </a:txBody>
                  <a:tcPr/>
                </a:tc>
                <a:tc>
                  <a:txBody>
                    <a:bodyPr/>
                    <a:lstStyle/>
                    <a:p>
                      <a:r>
                        <a:rPr lang="en-US" sz="1600" dirty="0">
                          <a:solidFill>
                            <a:schemeClr val="tx1"/>
                          </a:solidFill>
                        </a:rPr>
                        <a:t>/home/</a:t>
                      </a:r>
                      <a:r>
                        <a:rPr lang="en-US" sz="1600" dirty="0" err="1">
                          <a:solidFill>
                            <a:schemeClr val="tx1"/>
                          </a:solidFill>
                        </a:rPr>
                        <a:t>nb</a:t>
                      </a:r>
                      <a:r>
                        <a:rPr lang="en-US" sz="1600" dirty="0">
                          <a:solidFill>
                            <a:schemeClr val="tx1"/>
                          </a:solidFill>
                        </a:rPr>
                        <a:t>/</a:t>
                      </a:r>
                      <a:r>
                        <a:rPr lang="en-US" sz="1600" dirty="0" err="1">
                          <a:solidFill>
                            <a:schemeClr val="tx1"/>
                          </a:solidFill>
                        </a:rPr>
                        <a:t>devy</a:t>
                      </a:r>
                      <a:endParaRPr lang="en-US" sz="1600" dirty="0">
                        <a:solidFill>
                          <a:schemeClr val="tx1"/>
                        </a:solidFill>
                      </a:endParaRPr>
                    </a:p>
                  </a:txBody>
                  <a:tcPr/>
                </a:tc>
                <a:extLst>
                  <a:ext uri="{0D108BD9-81ED-4DB2-BD59-A6C34878D82A}">
                    <a16:rowId xmlns:a16="http://schemas.microsoft.com/office/drawing/2014/main" val="3666034612"/>
                  </a:ext>
                </a:extLst>
              </a:tr>
              <a:tr h="370840">
                <a:tc>
                  <a:txBody>
                    <a:bodyPr/>
                    <a:lstStyle/>
                    <a:p>
                      <a:r>
                        <a:rPr lang="en-US" b="1" dirty="0"/>
                        <a:t>…</a:t>
                      </a:r>
                    </a:p>
                  </a:txBody>
                  <a:tcPr/>
                </a:tc>
                <a:tc>
                  <a:txBody>
                    <a:bodyPr/>
                    <a:lstStyle/>
                    <a:p>
                      <a:r>
                        <a:rPr lang="en-US" sz="1800" b="1" dirty="0">
                          <a:solidFill>
                            <a:schemeClr val="tx1"/>
                          </a:solidFill>
                        </a:rPr>
                        <a:t>…</a:t>
                      </a:r>
                    </a:p>
                  </a:txBody>
                  <a:tcPr/>
                </a:tc>
                <a:extLst>
                  <a:ext uri="{0D108BD9-81ED-4DB2-BD59-A6C34878D82A}">
                    <a16:rowId xmlns:a16="http://schemas.microsoft.com/office/drawing/2014/main" val="530015453"/>
                  </a:ext>
                </a:extLst>
              </a:tr>
            </a:tbl>
          </a:graphicData>
        </a:graphic>
      </p:graphicFrame>
    </p:spTree>
    <p:extLst>
      <p:ext uri="{BB962C8B-B14F-4D97-AF65-F5344CB8AC3E}">
        <p14:creationId xmlns:p14="http://schemas.microsoft.com/office/powerpoint/2010/main" val="60475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D0D920-9054-4521-AE15-59EFC60DF33E}"/>
              </a:ext>
            </a:extLst>
          </p:cNvPr>
          <p:cNvSpPr>
            <a:spLocks noGrp="1"/>
          </p:cNvSpPr>
          <p:nvPr>
            <p:ph type="title"/>
          </p:nvPr>
        </p:nvSpPr>
        <p:spPr/>
        <p:txBody>
          <a:bodyPr/>
          <a:lstStyle/>
          <a:p>
            <a:r>
              <a:rPr lang="en-CA" dirty="0">
                <a:solidFill>
                  <a:srgbClr val="6C958E"/>
                </a:solidFill>
              </a:rPr>
              <a:t>Implementation</a:t>
            </a:r>
            <a:endParaRPr lang="en-CA" dirty="0"/>
          </a:p>
        </p:txBody>
      </p:sp>
      <p:sp>
        <p:nvSpPr>
          <p:cNvPr id="4" name="Slide Number Placeholder 3">
            <a:extLst>
              <a:ext uri="{FF2B5EF4-FFF2-40B4-BE49-F238E27FC236}">
                <a16:creationId xmlns:a16="http://schemas.microsoft.com/office/drawing/2014/main" id="{4D80970E-C221-49C8-8BFB-79C240C3984A}"/>
              </a:ext>
            </a:extLst>
          </p:cNvPr>
          <p:cNvSpPr>
            <a:spLocks noGrp="1"/>
          </p:cNvSpPr>
          <p:nvPr>
            <p:ph type="sldNum" sz="quarter" idx="12"/>
          </p:nvPr>
        </p:nvSpPr>
        <p:spPr/>
        <p:txBody>
          <a:bodyPr/>
          <a:lstStyle/>
          <a:p>
            <a:fld id="{096AB1A4-1376-4B7E-84A4-26A90531B500}" type="slidenum">
              <a:rPr lang="en-CA" smtClean="0"/>
              <a:t>19</a:t>
            </a:fld>
            <a:endParaRPr lang="en-CA"/>
          </a:p>
        </p:txBody>
      </p:sp>
      <p:pic>
        <p:nvPicPr>
          <p:cNvPr id="3" name="Picture 2">
            <a:extLst>
              <a:ext uri="{FF2B5EF4-FFF2-40B4-BE49-F238E27FC236}">
                <a16:creationId xmlns:a16="http://schemas.microsoft.com/office/drawing/2014/main" id="{3DABDC90-DB05-4798-B5CA-8C2AAACC14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488" y="1576648"/>
            <a:ext cx="8770393" cy="4615100"/>
          </a:xfrm>
          <a:prstGeom prst="rect">
            <a:avLst/>
          </a:prstGeom>
        </p:spPr>
      </p:pic>
      <p:pic>
        <p:nvPicPr>
          <p:cNvPr id="29" name="Picture 28">
            <a:extLst>
              <a:ext uri="{FF2B5EF4-FFF2-40B4-BE49-F238E27FC236}">
                <a16:creationId xmlns:a16="http://schemas.microsoft.com/office/drawing/2014/main" id="{5218ADCA-03A3-441E-93BC-13BC3C7BB1CA}"/>
              </a:ext>
            </a:extLst>
          </p:cNvPr>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559029" y="1580187"/>
            <a:ext cx="8770393" cy="4615100"/>
          </a:xfrm>
          <a:prstGeom prst="rect">
            <a:avLst/>
          </a:prstGeom>
        </p:spPr>
      </p:pic>
      <p:grpSp>
        <p:nvGrpSpPr>
          <p:cNvPr id="7" name="Group 6">
            <a:extLst>
              <a:ext uri="{FF2B5EF4-FFF2-40B4-BE49-F238E27FC236}">
                <a16:creationId xmlns:a16="http://schemas.microsoft.com/office/drawing/2014/main" id="{F660DBE8-52E8-44BB-AB19-7D1F0F413093}"/>
              </a:ext>
            </a:extLst>
          </p:cNvPr>
          <p:cNvGrpSpPr/>
          <p:nvPr/>
        </p:nvGrpSpPr>
        <p:grpSpPr>
          <a:xfrm>
            <a:off x="7547212" y="3766781"/>
            <a:ext cx="4323566" cy="2532319"/>
            <a:chOff x="7547212" y="3766781"/>
            <a:chExt cx="4323566" cy="2532319"/>
          </a:xfrm>
        </p:grpSpPr>
        <p:pic>
          <p:nvPicPr>
            <p:cNvPr id="47" name="Picture 46">
              <a:extLst>
                <a:ext uri="{FF2B5EF4-FFF2-40B4-BE49-F238E27FC236}">
                  <a16:creationId xmlns:a16="http://schemas.microsoft.com/office/drawing/2014/main" id="{4723C877-90BD-4CD8-B95F-3DCA3D207A6A}"/>
                </a:ext>
              </a:extLst>
            </p:cNvPr>
            <p:cNvPicPr>
              <a:picLocks noChangeAspect="1"/>
            </p:cNvPicPr>
            <p:nvPr/>
          </p:nvPicPr>
          <p:blipFill rotWithShape="1">
            <a:blip r:embed="rId6">
              <a:extLst>
                <a:ext uri="{28A0092B-C50C-407E-A947-70E740481C1C}">
                  <a14:useLocalDpi xmlns:a14="http://schemas.microsoft.com/office/drawing/2010/main" val="0"/>
                </a:ext>
              </a:extLst>
            </a:blip>
            <a:srcRect l="79784" t="64992" r="4394" b="11130"/>
            <a:stretch/>
          </p:blipFill>
          <p:spPr>
            <a:xfrm>
              <a:off x="7547212" y="4585648"/>
              <a:ext cx="1392071" cy="1105467"/>
            </a:xfrm>
            <a:prstGeom prst="rect">
              <a:avLst/>
            </a:prstGeom>
          </p:spPr>
        </p:pic>
        <p:pic>
          <p:nvPicPr>
            <p:cNvPr id="48" name="Picture 47">
              <a:extLst>
                <a:ext uri="{FF2B5EF4-FFF2-40B4-BE49-F238E27FC236}">
                  <a16:creationId xmlns:a16="http://schemas.microsoft.com/office/drawing/2014/main" id="{0F0A12DB-9F18-46F1-A9F4-1F4003B6A633}"/>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89" t="1" r="2330" b="450"/>
            <a:stretch/>
          </p:blipFill>
          <p:spPr>
            <a:xfrm>
              <a:off x="9117355" y="3766781"/>
              <a:ext cx="2753423" cy="2532319"/>
            </a:xfrm>
            <a:prstGeom prst="rect">
              <a:avLst/>
            </a:prstGeom>
          </p:spPr>
        </p:pic>
      </p:grpSp>
    </p:spTree>
    <p:extLst>
      <p:ext uri="{BB962C8B-B14F-4D97-AF65-F5344CB8AC3E}">
        <p14:creationId xmlns:p14="http://schemas.microsoft.com/office/powerpoint/2010/main" val="135374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0E946D-F724-4F47-8439-3CD0F9689CB7}"/>
              </a:ext>
            </a:extLst>
          </p:cNvPr>
          <p:cNvSpPr>
            <a:spLocks noGrp="1"/>
          </p:cNvSpPr>
          <p:nvPr>
            <p:ph type="title"/>
          </p:nvPr>
        </p:nvSpPr>
        <p:spPr/>
        <p:txBody>
          <a:bodyPr/>
          <a:lstStyle/>
          <a:p>
            <a:r>
              <a:rPr lang="en-CA" dirty="0">
                <a:solidFill>
                  <a:srgbClr val="6C958E"/>
                </a:solidFill>
              </a:rPr>
              <a:t>Patch Workflow</a:t>
            </a:r>
          </a:p>
        </p:txBody>
      </p:sp>
      <p:sp>
        <p:nvSpPr>
          <p:cNvPr id="4" name="Slide Number Placeholder 3">
            <a:extLst>
              <a:ext uri="{FF2B5EF4-FFF2-40B4-BE49-F238E27FC236}">
                <a16:creationId xmlns:a16="http://schemas.microsoft.com/office/drawing/2014/main" id="{43F9E80B-CA9B-42A0-9343-C4B8EBD792DA}"/>
              </a:ext>
            </a:extLst>
          </p:cNvPr>
          <p:cNvSpPr>
            <a:spLocks noGrp="1"/>
          </p:cNvSpPr>
          <p:nvPr>
            <p:ph type="sldNum" sz="quarter" idx="12"/>
          </p:nvPr>
        </p:nvSpPr>
        <p:spPr/>
        <p:txBody>
          <a:bodyPr/>
          <a:lstStyle/>
          <a:p>
            <a:fld id="{096AB1A4-1376-4B7E-84A4-26A90531B500}" type="slidenum">
              <a:rPr lang="en-CA" smtClean="0"/>
              <a:t>2</a:t>
            </a:fld>
            <a:endParaRPr lang="en-CA"/>
          </a:p>
        </p:txBody>
      </p:sp>
    </p:spTree>
    <p:extLst>
      <p:ext uri="{BB962C8B-B14F-4D97-AF65-F5344CB8AC3E}">
        <p14:creationId xmlns:p14="http://schemas.microsoft.com/office/powerpoint/2010/main" val="22637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BC7C-F21A-401C-9922-89590F163543}"/>
              </a:ext>
            </a:extLst>
          </p:cNvPr>
          <p:cNvSpPr>
            <a:spLocks noGrp="1"/>
          </p:cNvSpPr>
          <p:nvPr>
            <p:ph type="title"/>
          </p:nvPr>
        </p:nvSpPr>
        <p:spPr/>
        <p:txBody>
          <a:bodyPr/>
          <a:lstStyle/>
          <a:p>
            <a:r>
              <a:rPr lang="en-CA" dirty="0">
                <a:solidFill>
                  <a:srgbClr val="6C958E"/>
                </a:solidFill>
              </a:rPr>
              <a:t>Evaluation</a:t>
            </a:r>
            <a:endParaRPr lang="en-US" dirty="0"/>
          </a:p>
        </p:txBody>
      </p:sp>
      <p:sp>
        <p:nvSpPr>
          <p:cNvPr id="3" name="Content Placeholder 2">
            <a:extLst>
              <a:ext uri="{FF2B5EF4-FFF2-40B4-BE49-F238E27FC236}">
                <a16:creationId xmlns:a16="http://schemas.microsoft.com/office/drawing/2014/main" id="{A1B75831-B1D7-4BDE-9A50-65DE6831113A}"/>
              </a:ext>
            </a:extLst>
          </p:cNvPr>
          <p:cNvSpPr>
            <a:spLocks noGrp="1"/>
          </p:cNvSpPr>
          <p:nvPr>
            <p:ph idx="1"/>
          </p:nvPr>
        </p:nvSpPr>
        <p:spPr/>
        <p:txBody>
          <a:bodyPr/>
          <a:lstStyle/>
          <a:p>
            <a:r>
              <a:rPr lang="en-US" b="1" dirty="0">
                <a:solidFill>
                  <a:srgbClr val="2D4558"/>
                </a:solidFill>
              </a:rPr>
              <a:t>Research Questions</a:t>
            </a:r>
          </a:p>
          <a:p>
            <a:pPr marL="971550" lvl="1" indent="-514350">
              <a:buFont typeface="+mj-lt"/>
              <a:buAutoNum type="arabicPeriod"/>
            </a:pPr>
            <a:r>
              <a:rPr lang="en-US" dirty="0">
                <a:solidFill>
                  <a:srgbClr val="2D4558"/>
                </a:solidFill>
              </a:rPr>
              <a:t>How well can an assistant support basic development tasks?</a:t>
            </a:r>
          </a:p>
          <a:p>
            <a:pPr marL="971550" lvl="1" indent="-514350">
              <a:buFont typeface="+mj-lt"/>
              <a:buAutoNum type="arabicPeriod"/>
            </a:pP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For which workflows would an assistant be useful and why?</a:t>
            </a:r>
            <a:endParaRPr lang="en-US" dirty="0">
              <a:solidFill>
                <a:srgbClr val="2D4558"/>
              </a:solidFill>
            </a:endParaRPr>
          </a:p>
          <a:p>
            <a:r>
              <a:rPr lang="en-US" b="1" dirty="0">
                <a:solidFill>
                  <a:srgbClr val="2D4558"/>
                </a:solidFill>
              </a:rPr>
              <a:t>Participants</a:t>
            </a:r>
          </a:p>
          <a:p>
            <a:pPr lvl="1"/>
            <a:r>
              <a:rPr lang="en-CA" altLang="en-US" b="1"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21 </a:t>
            </a: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professional</a:t>
            </a:r>
            <a:r>
              <a:rPr lang="en-CA" altLang="en-US" b="1"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 </a:t>
            </a: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software engineers at </a:t>
            </a:r>
            <a:r>
              <a:rPr lang="en-CA" altLang="en-US" b="1"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6 </a:t>
            </a: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companies in Vancouver</a:t>
            </a:r>
            <a:endParaRPr lang="en-US" dirty="0">
              <a:solidFill>
                <a:srgbClr val="2D4558"/>
              </a:solidFill>
            </a:endParaRPr>
          </a:p>
          <a:p>
            <a:r>
              <a:rPr lang="en-US" b="1" dirty="0">
                <a:solidFill>
                  <a:srgbClr val="2D4558"/>
                </a:solidFill>
              </a:rPr>
              <a:t>Procedure </a:t>
            </a:r>
            <a:r>
              <a:rPr lang="en-US" dirty="0">
                <a:solidFill>
                  <a:srgbClr val="2D4558"/>
                </a:solidFill>
              </a:rPr>
              <a:t>(approx. 30 minutes)</a:t>
            </a:r>
          </a:p>
          <a:p>
            <a:pPr marL="971550" lvl="1" indent="-514350">
              <a:buFont typeface="+mj-lt"/>
              <a:buAutoNum type="arabicPeriod"/>
            </a:pP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Semi-structured interview exploring use cases for CDAs</a:t>
            </a:r>
          </a:p>
          <a:p>
            <a:pPr marL="971550" lvl="1" indent="-514350">
              <a:buFont typeface="+mj-lt"/>
              <a:buAutoNum type="arabicPeriod"/>
            </a:pP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Observed developers performing 3 tasks with </a:t>
            </a:r>
            <a:r>
              <a:rPr lang="en-CA" altLang="en-US" dirty="0" err="1">
                <a:solidFill>
                  <a:srgbClr val="2D4558"/>
                </a:solidFill>
                <a:latin typeface="Arial" panose="020B0604020202020204" pitchFamily="34" charset="0"/>
                <a:ea typeface="ＭＳ Ｐゴシック" panose="020B0600070205080204" pitchFamily="34" charset="-128"/>
                <a:cs typeface="Arial" panose="020B0604020202020204" pitchFamily="34" charset="0"/>
              </a:rPr>
              <a:t>Devy</a:t>
            </a: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a:p>
            <a:pPr marL="971550" lvl="1" indent="-514350">
              <a:buFont typeface="+mj-lt"/>
              <a:buAutoNum type="arabicPeriod"/>
            </a:pPr>
            <a:r>
              <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rPr>
              <a:t>Semi-structured interview to assess value, usability, and other uses cases</a:t>
            </a:r>
          </a:p>
        </p:txBody>
      </p:sp>
      <p:sp>
        <p:nvSpPr>
          <p:cNvPr id="4" name="Slide Number Placeholder 3">
            <a:extLst>
              <a:ext uri="{FF2B5EF4-FFF2-40B4-BE49-F238E27FC236}">
                <a16:creationId xmlns:a16="http://schemas.microsoft.com/office/drawing/2014/main" id="{1389F2C9-2101-4431-BE8B-1BE416D7E6AF}"/>
              </a:ext>
            </a:extLst>
          </p:cNvPr>
          <p:cNvSpPr>
            <a:spLocks noGrp="1"/>
          </p:cNvSpPr>
          <p:nvPr>
            <p:ph type="sldNum" sz="quarter" idx="12"/>
          </p:nvPr>
        </p:nvSpPr>
        <p:spPr/>
        <p:txBody>
          <a:bodyPr/>
          <a:lstStyle/>
          <a:p>
            <a:fld id="{096AB1A4-1376-4B7E-84A4-26A90531B500}" type="slidenum">
              <a:rPr lang="en-CA" smtClean="0"/>
              <a:t>20</a:t>
            </a:fld>
            <a:endParaRPr lang="en-CA"/>
          </a:p>
        </p:txBody>
      </p:sp>
    </p:spTree>
    <p:extLst>
      <p:ext uri="{BB962C8B-B14F-4D97-AF65-F5344CB8AC3E}">
        <p14:creationId xmlns:p14="http://schemas.microsoft.com/office/powerpoint/2010/main" val="2706298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a:solidFill>
                  <a:srgbClr val="6C958E"/>
                </a:solidFill>
              </a:rPr>
              <a:t>Completing Development Tasks With Devy</a:t>
            </a:r>
            <a:endParaRPr lang="en-CA" sz="4000" dirty="0"/>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21</a:t>
            </a:fld>
            <a:endParaRPr lang="en-CA"/>
          </a:p>
        </p:txBody>
      </p:sp>
      <p:grpSp>
        <p:nvGrpSpPr>
          <p:cNvPr id="24" name="Group 23">
            <a:extLst>
              <a:ext uri="{FF2B5EF4-FFF2-40B4-BE49-F238E27FC236}">
                <a16:creationId xmlns:a16="http://schemas.microsoft.com/office/drawing/2014/main" id="{27840421-14E7-4EEF-9160-F31975ECBEF3}"/>
              </a:ext>
            </a:extLst>
          </p:cNvPr>
          <p:cNvGrpSpPr/>
          <p:nvPr/>
        </p:nvGrpSpPr>
        <p:grpSpPr>
          <a:xfrm>
            <a:off x="2877391" y="1395017"/>
            <a:ext cx="5586471" cy="5277974"/>
            <a:chOff x="2877391" y="1395017"/>
            <a:chExt cx="5586471" cy="5277974"/>
          </a:xfrm>
        </p:grpSpPr>
        <p:pic>
          <p:nvPicPr>
            <p:cNvPr id="12" name="Picture 4" descr="Screenshot from 2017-11-21 15-00-16.png">
              <a:extLst>
                <a:ext uri="{FF2B5EF4-FFF2-40B4-BE49-F238E27FC236}">
                  <a16:creationId xmlns:a16="http://schemas.microsoft.com/office/drawing/2014/main" id="{2474A072-55CF-45C5-9ED3-CC1C4FA3C3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2620" y="1395017"/>
              <a:ext cx="5441242" cy="4961333"/>
            </a:xfrm>
            <a:prstGeom prst="rect">
              <a:avLst/>
            </a:prstGeom>
          </p:spPr>
        </p:pic>
        <p:sp>
          <p:nvSpPr>
            <p:cNvPr id="7" name="Rectangle 6">
              <a:extLst>
                <a:ext uri="{FF2B5EF4-FFF2-40B4-BE49-F238E27FC236}">
                  <a16:creationId xmlns:a16="http://schemas.microsoft.com/office/drawing/2014/main" id="{1892CCA1-1885-4CA2-A4A5-9A4FC37340E1}"/>
                </a:ext>
              </a:extLst>
            </p:cNvPr>
            <p:cNvSpPr/>
            <p:nvPr/>
          </p:nvSpPr>
          <p:spPr>
            <a:xfrm>
              <a:off x="3905025" y="5723068"/>
              <a:ext cx="4442908" cy="63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D0E0E919-A165-4AB0-9798-E8E1A3F540EA}"/>
                </a:ext>
              </a:extLst>
            </p:cNvPr>
            <p:cNvSpPr/>
            <p:nvPr/>
          </p:nvSpPr>
          <p:spPr>
            <a:xfrm>
              <a:off x="4114276" y="5723068"/>
              <a:ext cx="1157936" cy="43866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Identify file owner</a:t>
              </a:r>
            </a:p>
          </p:txBody>
        </p:sp>
        <p:sp>
          <p:nvSpPr>
            <p:cNvPr id="10" name="Rectangle 9">
              <a:extLst>
                <a:ext uri="{FF2B5EF4-FFF2-40B4-BE49-F238E27FC236}">
                  <a16:creationId xmlns:a16="http://schemas.microsoft.com/office/drawing/2014/main" id="{4DA92EA2-BC94-4291-8C1B-E17DEF7D6D63}"/>
                </a:ext>
              </a:extLst>
            </p:cNvPr>
            <p:cNvSpPr/>
            <p:nvPr/>
          </p:nvSpPr>
          <p:spPr>
            <a:xfrm>
              <a:off x="5404513" y="5723068"/>
              <a:ext cx="1394354" cy="43866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List the current git branch</a:t>
              </a:r>
            </a:p>
          </p:txBody>
        </p:sp>
        <p:sp>
          <p:nvSpPr>
            <p:cNvPr id="13" name="Rectangle 12">
              <a:extLst>
                <a:ext uri="{FF2B5EF4-FFF2-40B4-BE49-F238E27FC236}">
                  <a16:creationId xmlns:a16="http://schemas.microsoft.com/office/drawing/2014/main" id="{5DB3C7D7-E6FD-4657-A838-AAC5CBA4F96E}"/>
                </a:ext>
              </a:extLst>
            </p:cNvPr>
            <p:cNvSpPr/>
            <p:nvPr/>
          </p:nvSpPr>
          <p:spPr>
            <a:xfrm>
              <a:off x="6853380" y="5723068"/>
              <a:ext cx="1294332" cy="43866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Commit and push changes</a:t>
              </a:r>
            </a:p>
          </p:txBody>
        </p:sp>
        <p:sp>
          <p:nvSpPr>
            <p:cNvPr id="14" name="Rectangle 13">
              <a:extLst>
                <a:ext uri="{FF2B5EF4-FFF2-40B4-BE49-F238E27FC236}">
                  <a16:creationId xmlns:a16="http://schemas.microsoft.com/office/drawing/2014/main" id="{2C50BA7D-6125-4E59-9D00-06512797DAC7}"/>
                </a:ext>
              </a:extLst>
            </p:cNvPr>
            <p:cNvSpPr/>
            <p:nvPr/>
          </p:nvSpPr>
          <p:spPr>
            <a:xfrm>
              <a:off x="5517595" y="6234330"/>
              <a:ext cx="1157936" cy="43866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Task</a:t>
              </a:r>
            </a:p>
          </p:txBody>
        </p:sp>
        <p:sp>
          <p:nvSpPr>
            <p:cNvPr id="15" name="Rectangle 14">
              <a:extLst>
                <a:ext uri="{FF2B5EF4-FFF2-40B4-BE49-F238E27FC236}">
                  <a16:creationId xmlns:a16="http://schemas.microsoft.com/office/drawing/2014/main" id="{8945744D-19B2-4B6E-A8ED-76B9CB3B8EF5}"/>
                </a:ext>
              </a:extLst>
            </p:cNvPr>
            <p:cNvSpPr/>
            <p:nvPr/>
          </p:nvSpPr>
          <p:spPr>
            <a:xfrm rot="16200000">
              <a:off x="1521281" y="3241448"/>
              <a:ext cx="3150882" cy="438661"/>
            </a:xfrm>
            <a:prstGeom prst="rect">
              <a:avLst/>
            </a:prstGeom>
            <a:solidFill>
              <a:srgbClr val="F0F0E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 (Adjusted)</a:t>
              </a:r>
            </a:p>
          </p:txBody>
        </p:sp>
        <p:cxnSp>
          <p:nvCxnSpPr>
            <p:cNvPr id="16" name="Straight Connector 15">
              <a:extLst>
                <a:ext uri="{FF2B5EF4-FFF2-40B4-BE49-F238E27FC236}">
                  <a16:creationId xmlns:a16="http://schemas.microsoft.com/office/drawing/2014/main" id="{0B039FC5-6801-4A43-B6F0-BB4C441663BC}"/>
                </a:ext>
              </a:extLst>
            </p:cNvPr>
            <p:cNvCxnSpPr>
              <a:cxnSpLocks/>
            </p:cNvCxnSpPr>
            <p:nvPr/>
          </p:nvCxnSpPr>
          <p:spPr>
            <a:xfrm>
              <a:off x="3817088" y="1501247"/>
              <a:ext cx="45666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9F7425-0908-48B5-86BA-C1E00841A196}"/>
                </a:ext>
              </a:extLst>
            </p:cNvPr>
            <p:cNvCxnSpPr>
              <a:cxnSpLocks/>
            </p:cNvCxnSpPr>
            <p:nvPr/>
          </p:nvCxnSpPr>
          <p:spPr>
            <a:xfrm>
              <a:off x="8365768" y="1491916"/>
              <a:ext cx="0" cy="40154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99DA640-A085-4716-88D7-566BEB2C09AE}"/>
              </a:ext>
            </a:extLst>
          </p:cNvPr>
          <p:cNvSpPr/>
          <p:nvPr/>
        </p:nvSpPr>
        <p:spPr>
          <a:xfrm>
            <a:off x="6865412" y="3527590"/>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206A108-390C-442C-8B4C-3AF07E645102}"/>
              </a:ext>
            </a:extLst>
          </p:cNvPr>
          <p:cNvSpPr/>
          <p:nvPr/>
        </p:nvSpPr>
        <p:spPr>
          <a:xfrm>
            <a:off x="5455249" y="3513294"/>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36E74B72-3AAA-4021-B9B8-EC487D8CE507}"/>
              </a:ext>
            </a:extLst>
          </p:cNvPr>
          <p:cNvSpPr/>
          <p:nvPr/>
        </p:nvSpPr>
        <p:spPr>
          <a:xfrm>
            <a:off x="4053696" y="1588817"/>
            <a:ext cx="1294332" cy="378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6B62002-B145-41D3-9838-F86DB60D4DFA}"/>
              </a:ext>
            </a:extLst>
          </p:cNvPr>
          <p:cNvSpPr/>
          <p:nvPr/>
        </p:nvSpPr>
        <p:spPr>
          <a:xfrm>
            <a:off x="2541308" y="1503948"/>
            <a:ext cx="1294332" cy="3959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150843BA-A5AE-4275-9161-7B8098E0E663}"/>
              </a:ext>
            </a:extLst>
          </p:cNvPr>
          <p:cNvSpPr/>
          <p:nvPr/>
        </p:nvSpPr>
        <p:spPr>
          <a:xfrm>
            <a:off x="7287643" y="1636362"/>
            <a:ext cx="4248472" cy="776590"/>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dirty="0">
                <a:solidFill>
                  <a:schemeClr val="bg1"/>
                </a:solidFill>
              </a:rPr>
              <a:t>RQ1: </a:t>
            </a:r>
            <a:r>
              <a:rPr lang="en-CA" altLang="en-US" sz="1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How well can an assistant support basic development tasks?</a:t>
            </a:r>
            <a:endParaRPr lang="en-CA" sz="2400" dirty="0">
              <a:solidFill>
                <a:schemeClr val="bg1"/>
              </a:solidFill>
            </a:endParaRPr>
          </a:p>
        </p:txBody>
      </p:sp>
    </p:spTree>
    <p:extLst>
      <p:ext uri="{BB962C8B-B14F-4D97-AF65-F5344CB8AC3E}">
        <p14:creationId xmlns:p14="http://schemas.microsoft.com/office/powerpoint/2010/main" val="1693907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a:solidFill>
                  <a:srgbClr val="6C958E"/>
                </a:solidFill>
              </a:rPr>
              <a:t>Completing Development Tasks With Devy</a:t>
            </a:r>
            <a:endParaRPr lang="en-CA" sz="4000" dirty="0"/>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22</a:t>
            </a:fld>
            <a:endParaRPr lang="en-CA"/>
          </a:p>
        </p:txBody>
      </p:sp>
      <p:grpSp>
        <p:nvGrpSpPr>
          <p:cNvPr id="24" name="Group 23">
            <a:extLst>
              <a:ext uri="{FF2B5EF4-FFF2-40B4-BE49-F238E27FC236}">
                <a16:creationId xmlns:a16="http://schemas.microsoft.com/office/drawing/2014/main" id="{27840421-14E7-4EEF-9160-F31975ECBEF3}"/>
              </a:ext>
            </a:extLst>
          </p:cNvPr>
          <p:cNvGrpSpPr/>
          <p:nvPr/>
        </p:nvGrpSpPr>
        <p:grpSpPr>
          <a:xfrm>
            <a:off x="2877391" y="1395017"/>
            <a:ext cx="5586471" cy="5277974"/>
            <a:chOff x="2877391" y="1395017"/>
            <a:chExt cx="5586471" cy="5277974"/>
          </a:xfrm>
        </p:grpSpPr>
        <p:pic>
          <p:nvPicPr>
            <p:cNvPr id="12" name="Picture 4" descr="Screenshot from 2017-11-21 15-00-16.png">
              <a:extLst>
                <a:ext uri="{FF2B5EF4-FFF2-40B4-BE49-F238E27FC236}">
                  <a16:creationId xmlns:a16="http://schemas.microsoft.com/office/drawing/2014/main" id="{2474A072-55CF-45C5-9ED3-CC1C4FA3C3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2620" y="1395017"/>
              <a:ext cx="5441242" cy="4961333"/>
            </a:xfrm>
            <a:prstGeom prst="rect">
              <a:avLst/>
            </a:prstGeom>
          </p:spPr>
        </p:pic>
        <p:sp>
          <p:nvSpPr>
            <p:cNvPr id="7" name="Rectangle 6">
              <a:extLst>
                <a:ext uri="{FF2B5EF4-FFF2-40B4-BE49-F238E27FC236}">
                  <a16:creationId xmlns:a16="http://schemas.microsoft.com/office/drawing/2014/main" id="{1892CCA1-1885-4CA2-A4A5-9A4FC37340E1}"/>
                </a:ext>
              </a:extLst>
            </p:cNvPr>
            <p:cNvSpPr/>
            <p:nvPr/>
          </p:nvSpPr>
          <p:spPr>
            <a:xfrm>
              <a:off x="3905025" y="5723068"/>
              <a:ext cx="4442908" cy="633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0E0E919-A165-4AB0-9798-E8E1A3F540EA}"/>
                </a:ext>
              </a:extLst>
            </p:cNvPr>
            <p:cNvSpPr/>
            <p:nvPr/>
          </p:nvSpPr>
          <p:spPr>
            <a:xfrm>
              <a:off x="4114276" y="5723068"/>
              <a:ext cx="1157936"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Identify file owner</a:t>
              </a:r>
            </a:p>
          </p:txBody>
        </p:sp>
        <p:sp>
          <p:nvSpPr>
            <p:cNvPr id="10" name="Rectangle 9">
              <a:extLst>
                <a:ext uri="{FF2B5EF4-FFF2-40B4-BE49-F238E27FC236}">
                  <a16:creationId xmlns:a16="http://schemas.microsoft.com/office/drawing/2014/main" id="{4DA92EA2-BC94-4291-8C1B-E17DEF7D6D63}"/>
                </a:ext>
              </a:extLst>
            </p:cNvPr>
            <p:cNvSpPr/>
            <p:nvPr/>
          </p:nvSpPr>
          <p:spPr>
            <a:xfrm>
              <a:off x="5404513" y="5723068"/>
              <a:ext cx="139435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List the current git branch</a:t>
              </a:r>
            </a:p>
          </p:txBody>
        </p:sp>
        <p:sp>
          <p:nvSpPr>
            <p:cNvPr id="13" name="Rectangle 12">
              <a:extLst>
                <a:ext uri="{FF2B5EF4-FFF2-40B4-BE49-F238E27FC236}">
                  <a16:creationId xmlns:a16="http://schemas.microsoft.com/office/drawing/2014/main" id="{5DB3C7D7-E6FD-4657-A838-AAC5CBA4F96E}"/>
                </a:ext>
              </a:extLst>
            </p:cNvPr>
            <p:cNvSpPr/>
            <p:nvPr/>
          </p:nvSpPr>
          <p:spPr>
            <a:xfrm>
              <a:off x="6853380" y="5723068"/>
              <a:ext cx="1294332"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Commit and push changes</a:t>
              </a:r>
            </a:p>
          </p:txBody>
        </p:sp>
        <p:sp>
          <p:nvSpPr>
            <p:cNvPr id="14" name="Rectangle 13">
              <a:extLst>
                <a:ext uri="{FF2B5EF4-FFF2-40B4-BE49-F238E27FC236}">
                  <a16:creationId xmlns:a16="http://schemas.microsoft.com/office/drawing/2014/main" id="{2C50BA7D-6125-4E59-9D00-06512797DAC7}"/>
                </a:ext>
              </a:extLst>
            </p:cNvPr>
            <p:cNvSpPr/>
            <p:nvPr/>
          </p:nvSpPr>
          <p:spPr>
            <a:xfrm>
              <a:off x="5517595" y="6234330"/>
              <a:ext cx="1157936"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Task</a:t>
              </a:r>
            </a:p>
          </p:txBody>
        </p:sp>
        <p:sp>
          <p:nvSpPr>
            <p:cNvPr id="15" name="Rectangle 14">
              <a:extLst>
                <a:ext uri="{FF2B5EF4-FFF2-40B4-BE49-F238E27FC236}">
                  <a16:creationId xmlns:a16="http://schemas.microsoft.com/office/drawing/2014/main" id="{8945744D-19B2-4B6E-A8ED-76B9CB3B8EF5}"/>
                </a:ext>
              </a:extLst>
            </p:cNvPr>
            <p:cNvSpPr/>
            <p:nvPr/>
          </p:nvSpPr>
          <p:spPr>
            <a:xfrm rot="16200000">
              <a:off x="1521281" y="3241448"/>
              <a:ext cx="3150882"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 (Adjusted)</a:t>
              </a:r>
            </a:p>
          </p:txBody>
        </p:sp>
        <p:cxnSp>
          <p:nvCxnSpPr>
            <p:cNvPr id="16" name="Straight Connector 15">
              <a:extLst>
                <a:ext uri="{FF2B5EF4-FFF2-40B4-BE49-F238E27FC236}">
                  <a16:creationId xmlns:a16="http://schemas.microsoft.com/office/drawing/2014/main" id="{0B039FC5-6801-4A43-B6F0-BB4C441663BC}"/>
                </a:ext>
              </a:extLst>
            </p:cNvPr>
            <p:cNvCxnSpPr>
              <a:cxnSpLocks/>
            </p:cNvCxnSpPr>
            <p:nvPr/>
          </p:nvCxnSpPr>
          <p:spPr>
            <a:xfrm>
              <a:off x="3817088" y="1501247"/>
              <a:ext cx="45666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9F7425-0908-48B5-86BA-C1E00841A196}"/>
                </a:ext>
              </a:extLst>
            </p:cNvPr>
            <p:cNvCxnSpPr>
              <a:cxnSpLocks/>
            </p:cNvCxnSpPr>
            <p:nvPr/>
          </p:nvCxnSpPr>
          <p:spPr>
            <a:xfrm>
              <a:off x="8365768" y="1491916"/>
              <a:ext cx="0" cy="40154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99DA640-A085-4716-88D7-566BEB2C09AE}"/>
              </a:ext>
            </a:extLst>
          </p:cNvPr>
          <p:cNvSpPr/>
          <p:nvPr/>
        </p:nvSpPr>
        <p:spPr>
          <a:xfrm>
            <a:off x="6865412" y="3527590"/>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206A108-390C-442C-8B4C-3AF07E645102}"/>
              </a:ext>
            </a:extLst>
          </p:cNvPr>
          <p:cNvSpPr/>
          <p:nvPr/>
        </p:nvSpPr>
        <p:spPr>
          <a:xfrm>
            <a:off x="5455249" y="3513294"/>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36E74B72-3AAA-4021-B9B8-EC487D8CE507}"/>
              </a:ext>
            </a:extLst>
          </p:cNvPr>
          <p:cNvSpPr/>
          <p:nvPr/>
        </p:nvSpPr>
        <p:spPr>
          <a:xfrm>
            <a:off x="4053696" y="1588817"/>
            <a:ext cx="1294332" cy="3783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7E22AD1-D894-438D-A135-50F2826F24E2}"/>
              </a:ext>
            </a:extLst>
          </p:cNvPr>
          <p:cNvSpPr/>
          <p:nvPr/>
        </p:nvSpPr>
        <p:spPr>
          <a:xfrm rot="16200000">
            <a:off x="1623061" y="3243283"/>
            <a:ext cx="2856147"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a:t>
            </a:r>
          </a:p>
        </p:txBody>
      </p:sp>
      <p:sp>
        <p:nvSpPr>
          <p:cNvPr id="20" name="Rectangle 19">
            <a:extLst>
              <a:ext uri="{FF2B5EF4-FFF2-40B4-BE49-F238E27FC236}">
                <a16:creationId xmlns:a16="http://schemas.microsoft.com/office/drawing/2014/main" id="{64E4E240-F18A-4491-81A0-145E9B2F214D}"/>
              </a:ext>
            </a:extLst>
          </p:cNvPr>
          <p:cNvSpPr/>
          <p:nvPr/>
        </p:nvSpPr>
        <p:spPr>
          <a:xfrm>
            <a:off x="3443716" y="509822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1</a:t>
            </a:r>
          </a:p>
        </p:txBody>
      </p:sp>
      <p:sp>
        <p:nvSpPr>
          <p:cNvPr id="22" name="Rectangle 21">
            <a:extLst>
              <a:ext uri="{FF2B5EF4-FFF2-40B4-BE49-F238E27FC236}">
                <a16:creationId xmlns:a16="http://schemas.microsoft.com/office/drawing/2014/main" id="{2036F462-138F-4877-A072-8684A85C15CE}"/>
              </a:ext>
            </a:extLst>
          </p:cNvPr>
          <p:cNvSpPr/>
          <p:nvPr/>
        </p:nvSpPr>
        <p:spPr>
          <a:xfrm>
            <a:off x="3447526" y="458768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2</a:t>
            </a:r>
          </a:p>
        </p:txBody>
      </p:sp>
      <p:sp>
        <p:nvSpPr>
          <p:cNvPr id="23" name="Rectangle 22">
            <a:extLst>
              <a:ext uri="{FF2B5EF4-FFF2-40B4-BE49-F238E27FC236}">
                <a16:creationId xmlns:a16="http://schemas.microsoft.com/office/drawing/2014/main" id="{391AF924-A368-46DC-9A2C-ACFAB8F6214F}"/>
              </a:ext>
            </a:extLst>
          </p:cNvPr>
          <p:cNvSpPr/>
          <p:nvPr/>
        </p:nvSpPr>
        <p:spPr>
          <a:xfrm>
            <a:off x="3439906" y="406571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3</a:t>
            </a:r>
          </a:p>
        </p:txBody>
      </p:sp>
      <p:sp>
        <p:nvSpPr>
          <p:cNvPr id="25" name="Rectangle 24">
            <a:extLst>
              <a:ext uri="{FF2B5EF4-FFF2-40B4-BE49-F238E27FC236}">
                <a16:creationId xmlns:a16="http://schemas.microsoft.com/office/drawing/2014/main" id="{AC99B44B-B77D-4BF9-8D1B-A3F45BE702D4}"/>
              </a:ext>
            </a:extLst>
          </p:cNvPr>
          <p:cNvSpPr/>
          <p:nvPr/>
        </p:nvSpPr>
        <p:spPr>
          <a:xfrm>
            <a:off x="3443716" y="35551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4</a:t>
            </a:r>
          </a:p>
        </p:txBody>
      </p:sp>
      <p:sp>
        <p:nvSpPr>
          <p:cNvPr id="26" name="Rectangle 25">
            <a:extLst>
              <a:ext uri="{FF2B5EF4-FFF2-40B4-BE49-F238E27FC236}">
                <a16:creationId xmlns:a16="http://schemas.microsoft.com/office/drawing/2014/main" id="{983999D9-B561-4FA5-BE99-454E1C7402D5}"/>
              </a:ext>
            </a:extLst>
          </p:cNvPr>
          <p:cNvSpPr/>
          <p:nvPr/>
        </p:nvSpPr>
        <p:spPr>
          <a:xfrm>
            <a:off x="3447526" y="30217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5</a:t>
            </a:r>
          </a:p>
        </p:txBody>
      </p:sp>
      <p:sp>
        <p:nvSpPr>
          <p:cNvPr id="27" name="Rectangle 26">
            <a:extLst>
              <a:ext uri="{FF2B5EF4-FFF2-40B4-BE49-F238E27FC236}">
                <a16:creationId xmlns:a16="http://schemas.microsoft.com/office/drawing/2014/main" id="{8D3C99A5-51F0-4572-BEB7-D2963CBE98B5}"/>
              </a:ext>
            </a:extLst>
          </p:cNvPr>
          <p:cNvSpPr/>
          <p:nvPr/>
        </p:nvSpPr>
        <p:spPr>
          <a:xfrm>
            <a:off x="3458956" y="24731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6</a:t>
            </a:r>
          </a:p>
        </p:txBody>
      </p:sp>
      <p:sp>
        <p:nvSpPr>
          <p:cNvPr id="28" name="Rectangle 27">
            <a:extLst>
              <a:ext uri="{FF2B5EF4-FFF2-40B4-BE49-F238E27FC236}">
                <a16:creationId xmlns:a16="http://schemas.microsoft.com/office/drawing/2014/main" id="{52C12D79-C157-469A-B560-D7B5F503507C}"/>
              </a:ext>
            </a:extLst>
          </p:cNvPr>
          <p:cNvSpPr/>
          <p:nvPr/>
        </p:nvSpPr>
        <p:spPr>
          <a:xfrm>
            <a:off x="3451336" y="19397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7</a:t>
            </a:r>
          </a:p>
        </p:txBody>
      </p:sp>
      <p:sp>
        <p:nvSpPr>
          <p:cNvPr id="29" name="Rectangle 28">
            <a:extLst>
              <a:ext uri="{FF2B5EF4-FFF2-40B4-BE49-F238E27FC236}">
                <a16:creationId xmlns:a16="http://schemas.microsoft.com/office/drawing/2014/main" id="{A007FD0E-251D-4880-A364-D52CA54436C6}"/>
              </a:ext>
            </a:extLst>
          </p:cNvPr>
          <p:cNvSpPr/>
          <p:nvPr/>
        </p:nvSpPr>
        <p:spPr>
          <a:xfrm>
            <a:off x="3455146" y="145205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8</a:t>
            </a:r>
          </a:p>
        </p:txBody>
      </p:sp>
    </p:spTree>
    <p:extLst>
      <p:ext uri="{BB962C8B-B14F-4D97-AF65-F5344CB8AC3E}">
        <p14:creationId xmlns:p14="http://schemas.microsoft.com/office/powerpoint/2010/main" val="2816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a:solidFill>
                  <a:srgbClr val="6C958E"/>
                </a:solidFill>
              </a:rPr>
              <a:t>Completing Development Tasks With Devy</a:t>
            </a:r>
            <a:endParaRPr lang="en-CA" sz="4000" dirty="0"/>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23</a:t>
            </a:fld>
            <a:endParaRPr lang="en-CA"/>
          </a:p>
        </p:txBody>
      </p:sp>
      <p:grpSp>
        <p:nvGrpSpPr>
          <p:cNvPr id="24" name="Group 23">
            <a:extLst>
              <a:ext uri="{FF2B5EF4-FFF2-40B4-BE49-F238E27FC236}">
                <a16:creationId xmlns:a16="http://schemas.microsoft.com/office/drawing/2014/main" id="{27840421-14E7-4EEF-9160-F31975ECBEF3}"/>
              </a:ext>
            </a:extLst>
          </p:cNvPr>
          <p:cNvGrpSpPr/>
          <p:nvPr/>
        </p:nvGrpSpPr>
        <p:grpSpPr>
          <a:xfrm>
            <a:off x="2877391" y="1395017"/>
            <a:ext cx="5586471" cy="5277974"/>
            <a:chOff x="2877391" y="1395017"/>
            <a:chExt cx="5586471" cy="5277974"/>
          </a:xfrm>
          <a:solidFill>
            <a:schemeClr val="bg1"/>
          </a:solidFill>
        </p:grpSpPr>
        <p:pic>
          <p:nvPicPr>
            <p:cNvPr id="12" name="Picture 4" descr="Screenshot from 2017-11-21 15-00-16.png">
              <a:extLst>
                <a:ext uri="{FF2B5EF4-FFF2-40B4-BE49-F238E27FC236}">
                  <a16:creationId xmlns:a16="http://schemas.microsoft.com/office/drawing/2014/main" id="{2474A072-55CF-45C5-9ED3-CC1C4FA3C3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2620" y="1395017"/>
              <a:ext cx="5441242" cy="4961333"/>
            </a:xfrm>
            <a:prstGeom prst="rect">
              <a:avLst/>
            </a:prstGeom>
            <a:grpFill/>
            <a:ln>
              <a:solidFill>
                <a:schemeClr val="bg1"/>
              </a:solidFill>
            </a:ln>
          </p:spPr>
        </p:pic>
        <p:sp>
          <p:nvSpPr>
            <p:cNvPr id="7" name="Rectangle 6">
              <a:extLst>
                <a:ext uri="{FF2B5EF4-FFF2-40B4-BE49-F238E27FC236}">
                  <a16:creationId xmlns:a16="http://schemas.microsoft.com/office/drawing/2014/main" id="{1892CCA1-1885-4CA2-A4A5-9A4FC37340E1}"/>
                </a:ext>
              </a:extLst>
            </p:cNvPr>
            <p:cNvSpPr/>
            <p:nvPr/>
          </p:nvSpPr>
          <p:spPr>
            <a:xfrm>
              <a:off x="3905025" y="5723068"/>
              <a:ext cx="4442908" cy="63328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0E0E919-A165-4AB0-9798-E8E1A3F540EA}"/>
                </a:ext>
              </a:extLst>
            </p:cNvPr>
            <p:cNvSpPr/>
            <p:nvPr/>
          </p:nvSpPr>
          <p:spPr>
            <a:xfrm>
              <a:off x="4114276" y="5723068"/>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Identify file owner</a:t>
              </a:r>
            </a:p>
          </p:txBody>
        </p:sp>
        <p:sp>
          <p:nvSpPr>
            <p:cNvPr id="10" name="Rectangle 9">
              <a:extLst>
                <a:ext uri="{FF2B5EF4-FFF2-40B4-BE49-F238E27FC236}">
                  <a16:creationId xmlns:a16="http://schemas.microsoft.com/office/drawing/2014/main" id="{4DA92EA2-BC94-4291-8C1B-E17DEF7D6D63}"/>
                </a:ext>
              </a:extLst>
            </p:cNvPr>
            <p:cNvSpPr/>
            <p:nvPr/>
          </p:nvSpPr>
          <p:spPr>
            <a:xfrm>
              <a:off x="5404513" y="5723068"/>
              <a:ext cx="1394354"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List the current git branch</a:t>
              </a:r>
            </a:p>
          </p:txBody>
        </p:sp>
        <p:sp>
          <p:nvSpPr>
            <p:cNvPr id="13" name="Rectangle 12">
              <a:extLst>
                <a:ext uri="{FF2B5EF4-FFF2-40B4-BE49-F238E27FC236}">
                  <a16:creationId xmlns:a16="http://schemas.microsoft.com/office/drawing/2014/main" id="{5DB3C7D7-E6FD-4657-A838-AAC5CBA4F96E}"/>
                </a:ext>
              </a:extLst>
            </p:cNvPr>
            <p:cNvSpPr/>
            <p:nvPr/>
          </p:nvSpPr>
          <p:spPr>
            <a:xfrm>
              <a:off x="6853380" y="5723068"/>
              <a:ext cx="129433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Commit and push changes</a:t>
              </a:r>
            </a:p>
          </p:txBody>
        </p:sp>
        <p:sp>
          <p:nvSpPr>
            <p:cNvPr id="14" name="Rectangle 13">
              <a:extLst>
                <a:ext uri="{FF2B5EF4-FFF2-40B4-BE49-F238E27FC236}">
                  <a16:creationId xmlns:a16="http://schemas.microsoft.com/office/drawing/2014/main" id="{2C50BA7D-6125-4E59-9D00-06512797DAC7}"/>
                </a:ext>
              </a:extLst>
            </p:cNvPr>
            <p:cNvSpPr/>
            <p:nvPr/>
          </p:nvSpPr>
          <p:spPr>
            <a:xfrm>
              <a:off x="5517595" y="6234330"/>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Task</a:t>
              </a:r>
            </a:p>
          </p:txBody>
        </p:sp>
        <p:sp>
          <p:nvSpPr>
            <p:cNvPr id="15" name="Rectangle 14">
              <a:extLst>
                <a:ext uri="{FF2B5EF4-FFF2-40B4-BE49-F238E27FC236}">
                  <a16:creationId xmlns:a16="http://schemas.microsoft.com/office/drawing/2014/main" id="{8945744D-19B2-4B6E-A8ED-76B9CB3B8EF5}"/>
                </a:ext>
              </a:extLst>
            </p:cNvPr>
            <p:cNvSpPr/>
            <p:nvPr/>
          </p:nvSpPr>
          <p:spPr>
            <a:xfrm rot="16200000">
              <a:off x="1521281" y="3241448"/>
              <a:ext cx="315088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 (Adjusted)</a:t>
              </a:r>
            </a:p>
          </p:txBody>
        </p:sp>
        <p:cxnSp>
          <p:nvCxnSpPr>
            <p:cNvPr id="16" name="Straight Connector 15">
              <a:extLst>
                <a:ext uri="{FF2B5EF4-FFF2-40B4-BE49-F238E27FC236}">
                  <a16:creationId xmlns:a16="http://schemas.microsoft.com/office/drawing/2014/main" id="{0B039FC5-6801-4A43-B6F0-BB4C441663BC}"/>
                </a:ext>
              </a:extLst>
            </p:cNvPr>
            <p:cNvCxnSpPr>
              <a:cxnSpLocks/>
            </p:cNvCxnSpPr>
            <p:nvPr/>
          </p:nvCxnSpPr>
          <p:spPr>
            <a:xfrm>
              <a:off x="3817088" y="1501247"/>
              <a:ext cx="4566686"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9F7425-0908-48B5-86BA-C1E00841A196}"/>
                </a:ext>
              </a:extLst>
            </p:cNvPr>
            <p:cNvCxnSpPr>
              <a:cxnSpLocks/>
            </p:cNvCxnSpPr>
            <p:nvPr/>
          </p:nvCxnSpPr>
          <p:spPr>
            <a:xfrm>
              <a:off x="8365768" y="1491916"/>
              <a:ext cx="0" cy="401540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99DA640-A085-4716-88D7-566BEB2C09AE}"/>
              </a:ext>
            </a:extLst>
          </p:cNvPr>
          <p:cNvSpPr/>
          <p:nvPr/>
        </p:nvSpPr>
        <p:spPr>
          <a:xfrm>
            <a:off x="6865412" y="3527590"/>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9206A108-390C-442C-8B4C-3AF07E645102}"/>
              </a:ext>
            </a:extLst>
          </p:cNvPr>
          <p:cNvSpPr/>
          <p:nvPr/>
        </p:nvSpPr>
        <p:spPr>
          <a:xfrm>
            <a:off x="5455249" y="3513294"/>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C77F1D9A-372C-4021-994C-22A580568760}"/>
              </a:ext>
            </a:extLst>
          </p:cNvPr>
          <p:cNvSpPr/>
          <p:nvPr/>
        </p:nvSpPr>
        <p:spPr>
          <a:xfrm rot="16200000">
            <a:off x="1623061" y="3243283"/>
            <a:ext cx="2856147"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a:t>
            </a:r>
          </a:p>
        </p:txBody>
      </p:sp>
      <p:sp>
        <p:nvSpPr>
          <p:cNvPr id="20" name="Rectangle 19">
            <a:extLst>
              <a:ext uri="{FF2B5EF4-FFF2-40B4-BE49-F238E27FC236}">
                <a16:creationId xmlns:a16="http://schemas.microsoft.com/office/drawing/2014/main" id="{92E16A40-135B-44CD-B424-8237E019BDAC}"/>
              </a:ext>
            </a:extLst>
          </p:cNvPr>
          <p:cNvSpPr/>
          <p:nvPr/>
        </p:nvSpPr>
        <p:spPr>
          <a:xfrm>
            <a:off x="3443716" y="509822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1</a:t>
            </a:r>
          </a:p>
        </p:txBody>
      </p:sp>
      <p:sp>
        <p:nvSpPr>
          <p:cNvPr id="22" name="Rectangle 21">
            <a:extLst>
              <a:ext uri="{FF2B5EF4-FFF2-40B4-BE49-F238E27FC236}">
                <a16:creationId xmlns:a16="http://schemas.microsoft.com/office/drawing/2014/main" id="{A8E78225-E0F7-4329-826D-D037B1089036}"/>
              </a:ext>
            </a:extLst>
          </p:cNvPr>
          <p:cNvSpPr/>
          <p:nvPr/>
        </p:nvSpPr>
        <p:spPr>
          <a:xfrm>
            <a:off x="3447526" y="458768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2</a:t>
            </a:r>
          </a:p>
        </p:txBody>
      </p:sp>
      <p:sp>
        <p:nvSpPr>
          <p:cNvPr id="23" name="Rectangle 22">
            <a:extLst>
              <a:ext uri="{FF2B5EF4-FFF2-40B4-BE49-F238E27FC236}">
                <a16:creationId xmlns:a16="http://schemas.microsoft.com/office/drawing/2014/main" id="{539146F4-C6D4-4DA1-B8FD-C0C91EC60DC5}"/>
              </a:ext>
            </a:extLst>
          </p:cNvPr>
          <p:cNvSpPr/>
          <p:nvPr/>
        </p:nvSpPr>
        <p:spPr>
          <a:xfrm>
            <a:off x="3439906" y="406571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3</a:t>
            </a:r>
          </a:p>
        </p:txBody>
      </p:sp>
      <p:sp>
        <p:nvSpPr>
          <p:cNvPr id="25" name="Rectangle 24">
            <a:extLst>
              <a:ext uri="{FF2B5EF4-FFF2-40B4-BE49-F238E27FC236}">
                <a16:creationId xmlns:a16="http://schemas.microsoft.com/office/drawing/2014/main" id="{F21650E1-A0E1-4282-A34F-9C17B4C38516}"/>
              </a:ext>
            </a:extLst>
          </p:cNvPr>
          <p:cNvSpPr/>
          <p:nvPr/>
        </p:nvSpPr>
        <p:spPr>
          <a:xfrm>
            <a:off x="3443716" y="35551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4</a:t>
            </a:r>
          </a:p>
        </p:txBody>
      </p:sp>
      <p:sp>
        <p:nvSpPr>
          <p:cNvPr id="26" name="Rectangle 25">
            <a:extLst>
              <a:ext uri="{FF2B5EF4-FFF2-40B4-BE49-F238E27FC236}">
                <a16:creationId xmlns:a16="http://schemas.microsoft.com/office/drawing/2014/main" id="{B09F328E-4E2A-482B-8E4B-DE7DB6D83404}"/>
              </a:ext>
            </a:extLst>
          </p:cNvPr>
          <p:cNvSpPr/>
          <p:nvPr/>
        </p:nvSpPr>
        <p:spPr>
          <a:xfrm>
            <a:off x="3447526" y="30217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5</a:t>
            </a:r>
          </a:p>
        </p:txBody>
      </p:sp>
      <p:sp>
        <p:nvSpPr>
          <p:cNvPr id="27" name="Rectangle 26">
            <a:extLst>
              <a:ext uri="{FF2B5EF4-FFF2-40B4-BE49-F238E27FC236}">
                <a16:creationId xmlns:a16="http://schemas.microsoft.com/office/drawing/2014/main" id="{5F05B9A9-3A15-4B01-864E-6BE884874D75}"/>
              </a:ext>
            </a:extLst>
          </p:cNvPr>
          <p:cNvSpPr/>
          <p:nvPr/>
        </p:nvSpPr>
        <p:spPr>
          <a:xfrm>
            <a:off x="3458956" y="24731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6</a:t>
            </a:r>
          </a:p>
        </p:txBody>
      </p:sp>
      <p:sp>
        <p:nvSpPr>
          <p:cNvPr id="28" name="Rectangle 27">
            <a:extLst>
              <a:ext uri="{FF2B5EF4-FFF2-40B4-BE49-F238E27FC236}">
                <a16:creationId xmlns:a16="http://schemas.microsoft.com/office/drawing/2014/main" id="{2F7F21F3-9093-4CDE-8BFA-254128EE970B}"/>
              </a:ext>
            </a:extLst>
          </p:cNvPr>
          <p:cNvSpPr/>
          <p:nvPr/>
        </p:nvSpPr>
        <p:spPr>
          <a:xfrm>
            <a:off x="3451336" y="19397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7</a:t>
            </a:r>
          </a:p>
        </p:txBody>
      </p:sp>
      <p:sp>
        <p:nvSpPr>
          <p:cNvPr id="29" name="Rectangle 28">
            <a:extLst>
              <a:ext uri="{FF2B5EF4-FFF2-40B4-BE49-F238E27FC236}">
                <a16:creationId xmlns:a16="http://schemas.microsoft.com/office/drawing/2014/main" id="{406E90EE-F740-432C-94FC-982C82AA4054}"/>
              </a:ext>
            </a:extLst>
          </p:cNvPr>
          <p:cNvSpPr/>
          <p:nvPr/>
        </p:nvSpPr>
        <p:spPr>
          <a:xfrm>
            <a:off x="3455146" y="145205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8</a:t>
            </a:r>
          </a:p>
        </p:txBody>
      </p:sp>
    </p:spTree>
    <p:extLst>
      <p:ext uri="{BB962C8B-B14F-4D97-AF65-F5344CB8AC3E}">
        <p14:creationId xmlns:p14="http://schemas.microsoft.com/office/powerpoint/2010/main" val="407860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a:solidFill>
                  <a:srgbClr val="6C958E"/>
                </a:solidFill>
              </a:rPr>
              <a:t>Completing Development Tasks With Devy</a:t>
            </a:r>
            <a:endParaRPr lang="en-CA" sz="4000" dirty="0"/>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24</a:t>
            </a:fld>
            <a:endParaRPr lang="en-CA"/>
          </a:p>
        </p:txBody>
      </p:sp>
      <p:grpSp>
        <p:nvGrpSpPr>
          <p:cNvPr id="24" name="Group 23">
            <a:extLst>
              <a:ext uri="{FF2B5EF4-FFF2-40B4-BE49-F238E27FC236}">
                <a16:creationId xmlns:a16="http://schemas.microsoft.com/office/drawing/2014/main" id="{27840421-14E7-4EEF-9160-F31975ECBEF3}"/>
              </a:ext>
            </a:extLst>
          </p:cNvPr>
          <p:cNvGrpSpPr/>
          <p:nvPr/>
        </p:nvGrpSpPr>
        <p:grpSpPr>
          <a:xfrm>
            <a:off x="2877391" y="1395017"/>
            <a:ext cx="5586471" cy="5277974"/>
            <a:chOff x="2877391" y="1395017"/>
            <a:chExt cx="5586471" cy="5277974"/>
          </a:xfrm>
          <a:solidFill>
            <a:schemeClr val="bg1"/>
          </a:solidFill>
        </p:grpSpPr>
        <p:pic>
          <p:nvPicPr>
            <p:cNvPr id="12" name="Picture 4" descr="Screenshot from 2017-11-21 15-00-16.png">
              <a:extLst>
                <a:ext uri="{FF2B5EF4-FFF2-40B4-BE49-F238E27FC236}">
                  <a16:creationId xmlns:a16="http://schemas.microsoft.com/office/drawing/2014/main" id="{2474A072-55CF-45C5-9ED3-CC1C4FA3C3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2620" y="1395017"/>
              <a:ext cx="5441242" cy="4961333"/>
            </a:xfrm>
            <a:prstGeom prst="rect">
              <a:avLst/>
            </a:prstGeom>
            <a:grpFill/>
            <a:ln>
              <a:solidFill>
                <a:schemeClr val="bg1"/>
              </a:solidFill>
            </a:ln>
          </p:spPr>
        </p:pic>
        <p:sp>
          <p:nvSpPr>
            <p:cNvPr id="7" name="Rectangle 6">
              <a:extLst>
                <a:ext uri="{FF2B5EF4-FFF2-40B4-BE49-F238E27FC236}">
                  <a16:creationId xmlns:a16="http://schemas.microsoft.com/office/drawing/2014/main" id="{1892CCA1-1885-4CA2-A4A5-9A4FC37340E1}"/>
                </a:ext>
              </a:extLst>
            </p:cNvPr>
            <p:cNvSpPr/>
            <p:nvPr/>
          </p:nvSpPr>
          <p:spPr>
            <a:xfrm>
              <a:off x="3905025" y="5723068"/>
              <a:ext cx="4442908" cy="63328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0E0E919-A165-4AB0-9798-E8E1A3F540EA}"/>
                </a:ext>
              </a:extLst>
            </p:cNvPr>
            <p:cNvSpPr/>
            <p:nvPr/>
          </p:nvSpPr>
          <p:spPr>
            <a:xfrm>
              <a:off x="4114276" y="5723068"/>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Identify file owner</a:t>
              </a:r>
            </a:p>
          </p:txBody>
        </p:sp>
        <p:sp>
          <p:nvSpPr>
            <p:cNvPr id="10" name="Rectangle 9">
              <a:extLst>
                <a:ext uri="{FF2B5EF4-FFF2-40B4-BE49-F238E27FC236}">
                  <a16:creationId xmlns:a16="http://schemas.microsoft.com/office/drawing/2014/main" id="{4DA92EA2-BC94-4291-8C1B-E17DEF7D6D63}"/>
                </a:ext>
              </a:extLst>
            </p:cNvPr>
            <p:cNvSpPr/>
            <p:nvPr/>
          </p:nvSpPr>
          <p:spPr>
            <a:xfrm>
              <a:off x="5404513" y="5723068"/>
              <a:ext cx="1394354"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List the current git branch</a:t>
              </a:r>
            </a:p>
          </p:txBody>
        </p:sp>
        <p:sp>
          <p:nvSpPr>
            <p:cNvPr id="13" name="Rectangle 12">
              <a:extLst>
                <a:ext uri="{FF2B5EF4-FFF2-40B4-BE49-F238E27FC236}">
                  <a16:creationId xmlns:a16="http://schemas.microsoft.com/office/drawing/2014/main" id="{5DB3C7D7-E6FD-4657-A838-AAC5CBA4F96E}"/>
                </a:ext>
              </a:extLst>
            </p:cNvPr>
            <p:cNvSpPr/>
            <p:nvPr/>
          </p:nvSpPr>
          <p:spPr>
            <a:xfrm>
              <a:off x="6853380" y="5723068"/>
              <a:ext cx="129433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Commit and push changes</a:t>
              </a:r>
            </a:p>
          </p:txBody>
        </p:sp>
        <p:sp>
          <p:nvSpPr>
            <p:cNvPr id="14" name="Rectangle 13">
              <a:extLst>
                <a:ext uri="{FF2B5EF4-FFF2-40B4-BE49-F238E27FC236}">
                  <a16:creationId xmlns:a16="http://schemas.microsoft.com/office/drawing/2014/main" id="{2C50BA7D-6125-4E59-9D00-06512797DAC7}"/>
                </a:ext>
              </a:extLst>
            </p:cNvPr>
            <p:cNvSpPr/>
            <p:nvPr/>
          </p:nvSpPr>
          <p:spPr>
            <a:xfrm>
              <a:off x="5517595" y="6234330"/>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Task</a:t>
              </a:r>
            </a:p>
          </p:txBody>
        </p:sp>
        <p:sp>
          <p:nvSpPr>
            <p:cNvPr id="15" name="Rectangle 14">
              <a:extLst>
                <a:ext uri="{FF2B5EF4-FFF2-40B4-BE49-F238E27FC236}">
                  <a16:creationId xmlns:a16="http://schemas.microsoft.com/office/drawing/2014/main" id="{8945744D-19B2-4B6E-A8ED-76B9CB3B8EF5}"/>
                </a:ext>
              </a:extLst>
            </p:cNvPr>
            <p:cNvSpPr/>
            <p:nvPr/>
          </p:nvSpPr>
          <p:spPr>
            <a:xfrm rot="16200000">
              <a:off x="1521281" y="3241448"/>
              <a:ext cx="315088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 (Adjusted)</a:t>
              </a:r>
            </a:p>
          </p:txBody>
        </p:sp>
        <p:cxnSp>
          <p:nvCxnSpPr>
            <p:cNvPr id="16" name="Straight Connector 15">
              <a:extLst>
                <a:ext uri="{FF2B5EF4-FFF2-40B4-BE49-F238E27FC236}">
                  <a16:creationId xmlns:a16="http://schemas.microsoft.com/office/drawing/2014/main" id="{0B039FC5-6801-4A43-B6F0-BB4C441663BC}"/>
                </a:ext>
              </a:extLst>
            </p:cNvPr>
            <p:cNvCxnSpPr>
              <a:cxnSpLocks/>
            </p:cNvCxnSpPr>
            <p:nvPr/>
          </p:nvCxnSpPr>
          <p:spPr>
            <a:xfrm>
              <a:off x="3817088" y="1501247"/>
              <a:ext cx="4566686"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9F7425-0908-48B5-86BA-C1E00841A196}"/>
                </a:ext>
              </a:extLst>
            </p:cNvPr>
            <p:cNvCxnSpPr>
              <a:cxnSpLocks/>
            </p:cNvCxnSpPr>
            <p:nvPr/>
          </p:nvCxnSpPr>
          <p:spPr>
            <a:xfrm>
              <a:off x="8365768" y="1491916"/>
              <a:ext cx="0" cy="401540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D99DA640-A085-4716-88D7-566BEB2C09AE}"/>
              </a:ext>
            </a:extLst>
          </p:cNvPr>
          <p:cNvSpPr/>
          <p:nvPr/>
        </p:nvSpPr>
        <p:spPr>
          <a:xfrm>
            <a:off x="6865412" y="3527590"/>
            <a:ext cx="1294332" cy="1919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4E32A93-24F9-4CFB-A244-49DA92ADCF64}"/>
              </a:ext>
            </a:extLst>
          </p:cNvPr>
          <p:cNvSpPr/>
          <p:nvPr/>
        </p:nvSpPr>
        <p:spPr>
          <a:xfrm rot="16200000">
            <a:off x="1623061" y="3243283"/>
            <a:ext cx="2856147"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a:t>
            </a:r>
          </a:p>
        </p:txBody>
      </p:sp>
      <p:sp>
        <p:nvSpPr>
          <p:cNvPr id="18" name="Rectangle 17">
            <a:extLst>
              <a:ext uri="{FF2B5EF4-FFF2-40B4-BE49-F238E27FC236}">
                <a16:creationId xmlns:a16="http://schemas.microsoft.com/office/drawing/2014/main" id="{FBB988AD-D6F0-4226-81EA-93A121E0BB84}"/>
              </a:ext>
            </a:extLst>
          </p:cNvPr>
          <p:cNvSpPr/>
          <p:nvPr/>
        </p:nvSpPr>
        <p:spPr>
          <a:xfrm>
            <a:off x="3443716" y="509822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1</a:t>
            </a:r>
          </a:p>
        </p:txBody>
      </p:sp>
      <p:sp>
        <p:nvSpPr>
          <p:cNvPr id="19" name="Rectangle 18">
            <a:extLst>
              <a:ext uri="{FF2B5EF4-FFF2-40B4-BE49-F238E27FC236}">
                <a16:creationId xmlns:a16="http://schemas.microsoft.com/office/drawing/2014/main" id="{AB019B04-80B1-4D13-AEB9-A1CC1E87E4EF}"/>
              </a:ext>
            </a:extLst>
          </p:cNvPr>
          <p:cNvSpPr/>
          <p:nvPr/>
        </p:nvSpPr>
        <p:spPr>
          <a:xfrm>
            <a:off x="3447526" y="458768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2</a:t>
            </a:r>
          </a:p>
        </p:txBody>
      </p:sp>
      <p:sp>
        <p:nvSpPr>
          <p:cNvPr id="20" name="Rectangle 19">
            <a:extLst>
              <a:ext uri="{FF2B5EF4-FFF2-40B4-BE49-F238E27FC236}">
                <a16:creationId xmlns:a16="http://schemas.microsoft.com/office/drawing/2014/main" id="{863670C5-9943-4FF4-B1CB-5A5C3F9661B3}"/>
              </a:ext>
            </a:extLst>
          </p:cNvPr>
          <p:cNvSpPr/>
          <p:nvPr/>
        </p:nvSpPr>
        <p:spPr>
          <a:xfrm>
            <a:off x="3439906" y="406571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3</a:t>
            </a:r>
          </a:p>
        </p:txBody>
      </p:sp>
      <p:sp>
        <p:nvSpPr>
          <p:cNvPr id="22" name="Rectangle 21">
            <a:extLst>
              <a:ext uri="{FF2B5EF4-FFF2-40B4-BE49-F238E27FC236}">
                <a16:creationId xmlns:a16="http://schemas.microsoft.com/office/drawing/2014/main" id="{C8DFA4DB-1453-465A-BE1E-6EB30F554CFF}"/>
              </a:ext>
            </a:extLst>
          </p:cNvPr>
          <p:cNvSpPr/>
          <p:nvPr/>
        </p:nvSpPr>
        <p:spPr>
          <a:xfrm>
            <a:off x="3443716" y="35551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4</a:t>
            </a:r>
          </a:p>
        </p:txBody>
      </p:sp>
      <p:sp>
        <p:nvSpPr>
          <p:cNvPr id="23" name="Rectangle 22">
            <a:extLst>
              <a:ext uri="{FF2B5EF4-FFF2-40B4-BE49-F238E27FC236}">
                <a16:creationId xmlns:a16="http://schemas.microsoft.com/office/drawing/2014/main" id="{68445B55-8D4B-4966-8459-6BA137524B55}"/>
              </a:ext>
            </a:extLst>
          </p:cNvPr>
          <p:cNvSpPr/>
          <p:nvPr/>
        </p:nvSpPr>
        <p:spPr>
          <a:xfrm>
            <a:off x="3447526" y="30217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5</a:t>
            </a:r>
          </a:p>
        </p:txBody>
      </p:sp>
      <p:sp>
        <p:nvSpPr>
          <p:cNvPr id="25" name="Rectangle 24">
            <a:extLst>
              <a:ext uri="{FF2B5EF4-FFF2-40B4-BE49-F238E27FC236}">
                <a16:creationId xmlns:a16="http://schemas.microsoft.com/office/drawing/2014/main" id="{A26C8AFA-1F06-41BC-A799-41128B28CFBE}"/>
              </a:ext>
            </a:extLst>
          </p:cNvPr>
          <p:cNvSpPr/>
          <p:nvPr/>
        </p:nvSpPr>
        <p:spPr>
          <a:xfrm>
            <a:off x="3458956" y="24731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6</a:t>
            </a:r>
          </a:p>
        </p:txBody>
      </p:sp>
      <p:sp>
        <p:nvSpPr>
          <p:cNvPr id="26" name="Rectangle 25">
            <a:extLst>
              <a:ext uri="{FF2B5EF4-FFF2-40B4-BE49-F238E27FC236}">
                <a16:creationId xmlns:a16="http://schemas.microsoft.com/office/drawing/2014/main" id="{08A35A5C-E980-48AE-AC91-8275BE88E1E4}"/>
              </a:ext>
            </a:extLst>
          </p:cNvPr>
          <p:cNvSpPr/>
          <p:nvPr/>
        </p:nvSpPr>
        <p:spPr>
          <a:xfrm>
            <a:off x="3451336" y="19397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7</a:t>
            </a:r>
          </a:p>
        </p:txBody>
      </p:sp>
      <p:sp>
        <p:nvSpPr>
          <p:cNvPr id="27" name="Rectangle 26">
            <a:extLst>
              <a:ext uri="{FF2B5EF4-FFF2-40B4-BE49-F238E27FC236}">
                <a16:creationId xmlns:a16="http://schemas.microsoft.com/office/drawing/2014/main" id="{33DC1369-DFD4-498B-9813-D23BE0D35BEE}"/>
              </a:ext>
            </a:extLst>
          </p:cNvPr>
          <p:cNvSpPr/>
          <p:nvPr/>
        </p:nvSpPr>
        <p:spPr>
          <a:xfrm>
            <a:off x="3455146" y="145205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8</a:t>
            </a:r>
          </a:p>
        </p:txBody>
      </p:sp>
    </p:spTree>
    <p:extLst>
      <p:ext uri="{BB962C8B-B14F-4D97-AF65-F5344CB8AC3E}">
        <p14:creationId xmlns:p14="http://schemas.microsoft.com/office/powerpoint/2010/main" val="228856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Completing Development Tasks With </a:t>
            </a:r>
            <a:r>
              <a:rPr lang="en-CA" sz="4000" dirty="0" err="1">
                <a:solidFill>
                  <a:srgbClr val="6C958E"/>
                </a:solidFill>
              </a:rPr>
              <a:t>Devy</a:t>
            </a:r>
            <a:endParaRPr lang="en-CA" sz="4000" dirty="0"/>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25</a:t>
            </a:fld>
            <a:endParaRPr lang="en-CA"/>
          </a:p>
        </p:txBody>
      </p:sp>
      <p:grpSp>
        <p:nvGrpSpPr>
          <p:cNvPr id="24" name="Group 23">
            <a:extLst>
              <a:ext uri="{FF2B5EF4-FFF2-40B4-BE49-F238E27FC236}">
                <a16:creationId xmlns:a16="http://schemas.microsoft.com/office/drawing/2014/main" id="{27840421-14E7-4EEF-9160-F31975ECBEF3}"/>
              </a:ext>
            </a:extLst>
          </p:cNvPr>
          <p:cNvGrpSpPr/>
          <p:nvPr/>
        </p:nvGrpSpPr>
        <p:grpSpPr>
          <a:xfrm>
            <a:off x="2877391" y="1395017"/>
            <a:ext cx="5586471" cy="5277974"/>
            <a:chOff x="2877391" y="1395017"/>
            <a:chExt cx="5586471" cy="5277974"/>
          </a:xfrm>
          <a:solidFill>
            <a:schemeClr val="bg1"/>
          </a:solidFill>
        </p:grpSpPr>
        <p:pic>
          <p:nvPicPr>
            <p:cNvPr id="12" name="Picture 4" descr="Screenshot from 2017-11-21 15-00-16.png">
              <a:extLst>
                <a:ext uri="{FF2B5EF4-FFF2-40B4-BE49-F238E27FC236}">
                  <a16:creationId xmlns:a16="http://schemas.microsoft.com/office/drawing/2014/main" id="{2474A072-55CF-45C5-9ED3-CC1C4FA3C36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22620" y="1395017"/>
              <a:ext cx="5441242" cy="4961333"/>
            </a:xfrm>
            <a:prstGeom prst="rect">
              <a:avLst/>
            </a:prstGeom>
            <a:grpFill/>
            <a:ln>
              <a:solidFill>
                <a:schemeClr val="bg1"/>
              </a:solidFill>
            </a:ln>
          </p:spPr>
        </p:pic>
        <p:sp>
          <p:nvSpPr>
            <p:cNvPr id="7" name="Rectangle 6">
              <a:extLst>
                <a:ext uri="{FF2B5EF4-FFF2-40B4-BE49-F238E27FC236}">
                  <a16:creationId xmlns:a16="http://schemas.microsoft.com/office/drawing/2014/main" id="{1892CCA1-1885-4CA2-A4A5-9A4FC37340E1}"/>
                </a:ext>
              </a:extLst>
            </p:cNvPr>
            <p:cNvSpPr/>
            <p:nvPr/>
          </p:nvSpPr>
          <p:spPr>
            <a:xfrm>
              <a:off x="3905025" y="5723068"/>
              <a:ext cx="4442908" cy="63328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D0E0E919-A165-4AB0-9798-E8E1A3F540EA}"/>
                </a:ext>
              </a:extLst>
            </p:cNvPr>
            <p:cNvSpPr/>
            <p:nvPr/>
          </p:nvSpPr>
          <p:spPr>
            <a:xfrm>
              <a:off x="4114276" y="5723068"/>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Identify file owner</a:t>
              </a:r>
            </a:p>
          </p:txBody>
        </p:sp>
        <p:sp>
          <p:nvSpPr>
            <p:cNvPr id="10" name="Rectangle 9">
              <a:extLst>
                <a:ext uri="{FF2B5EF4-FFF2-40B4-BE49-F238E27FC236}">
                  <a16:creationId xmlns:a16="http://schemas.microsoft.com/office/drawing/2014/main" id="{4DA92EA2-BC94-4291-8C1B-E17DEF7D6D63}"/>
                </a:ext>
              </a:extLst>
            </p:cNvPr>
            <p:cNvSpPr/>
            <p:nvPr/>
          </p:nvSpPr>
          <p:spPr>
            <a:xfrm>
              <a:off x="5404513" y="5723068"/>
              <a:ext cx="1394354"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List the current git branch</a:t>
              </a:r>
            </a:p>
          </p:txBody>
        </p:sp>
        <p:sp>
          <p:nvSpPr>
            <p:cNvPr id="13" name="Rectangle 12">
              <a:extLst>
                <a:ext uri="{FF2B5EF4-FFF2-40B4-BE49-F238E27FC236}">
                  <a16:creationId xmlns:a16="http://schemas.microsoft.com/office/drawing/2014/main" id="{5DB3C7D7-E6FD-4657-A838-AAC5CBA4F96E}"/>
                </a:ext>
              </a:extLst>
            </p:cNvPr>
            <p:cNvSpPr/>
            <p:nvPr/>
          </p:nvSpPr>
          <p:spPr>
            <a:xfrm>
              <a:off x="6853380" y="5723068"/>
              <a:ext cx="129433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Commit and push changes</a:t>
              </a:r>
            </a:p>
          </p:txBody>
        </p:sp>
        <p:sp>
          <p:nvSpPr>
            <p:cNvPr id="14" name="Rectangle 13">
              <a:extLst>
                <a:ext uri="{FF2B5EF4-FFF2-40B4-BE49-F238E27FC236}">
                  <a16:creationId xmlns:a16="http://schemas.microsoft.com/office/drawing/2014/main" id="{2C50BA7D-6125-4E59-9D00-06512797DAC7}"/>
                </a:ext>
              </a:extLst>
            </p:cNvPr>
            <p:cNvSpPr/>
            <p:nvPr/>
          </p:nvSpPr>
          <p:spPr>
            <a:xfrm>
              <a:off x="5517595" y="6234330"/>
              <a:ext cx="1157936"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chemeClr val="tx1"/>
                  </a:solidFill>
                </a:rPr>
                <a:t>Task</a:t>
              </a:r>
            </a:p>
          </p:txBody>
        </p:sp>
        <p:sp>
          <p:nvSpPr>
            <p:cNvPr id="15" name="Rectangle 14">
              <a:extLst>
                <a:ext uri="{FF2B5EF4-FFF2-40B4-BE49-F238E27FC236}">
                  <a16:creationId xmlns:a16="http://schemas.microsoft.com/office/drawing/2014/main" id="{8945744D-19B2-4B6E-A8ED-76B9CB3B8EF5}"/>
                </a:ext>
              </a:extLst>
            </p:cNvPr>
            <p:cNvSpPr/>
            <p:nvPr/>
          </p:nvSpPr>
          <p:spPr>
            <a:xfrm rot="16200000">
              <a:off x="1521281" y="3241448"/>
              <a:ext cx="3150882" cy="438661"/>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 (Adjusted)</a:t>
              </a:r>
            </a:p>
          </p:txBody>
        </p:sp>
        <p:cxnSp>
          <p:nvCxnSpPr>
            <p:cNvPr id="16" name="Straight Connector 15">
              <a:extLst>
                <a:ext uri="{FF2B5EF4-FFF2-40B4-BE49-F238E27FC236}">
                  <a16:creationId xmlns:a16="http://schemas.microsoft.com/office/drawing/2014/main" id="{0B039FC5-6801-4A43-B6F0-BB4C441663BC}"/>
                </a:ext>
              </a:extLst>
            </p:cNvPr>
            <p:cNvCxnSpPr>
              <a:cxnSpLocks/>
            </p:cNvCxnSpPr>
            <p:nvPr/>
          </p:nvCxnSpPr>
          <p:spPr>
            <a:xfrm>
              <a:off x="3817088" y="1501247"/>
              <a:ext cx="4566686"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9F7425-0908-48B5-86BA-C1E00841A196}"/>
                </a:ext>
              </a:extLst>
            </p:cNvPr>
            <p:cNvCxnSpPr>
              <a:cxnSpLocks/>
            </p:cNvCxnSpPr>
            <p:nvPr/>
          </p:nvCxnSpPr>
          <p:spPr>
            <a:xfrm>
              <a:off x="8365768" y="1491916"/>
              <a:ext cx="0" cy="4015405"/>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Rectangle: Rounded Corners 16">
            <a:extLst>
              <a:ext uri="{FF2B5EF4-FFF2-40B4-BE49-F238E27FC236}">
                <a16:creationId xmlns:a16="http://schemas.microsoft.com/office/drawing/2014/main" id="{FC902A25-66C0-4A3D-8339-B99203B367C7}"/>
              </a:ext>
            </a:extLst>
          </p:cNvPr>
          <p:cNvSpPr/>
          <p:nvPr/>
        </p:nvSpPr>
        <p:spPr>
          <a:xfrm>
            <a:off x="6315588" y="1588817"/>
            <a:ext cx="5183441" cy="832122"/>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“Alexa, tell </a:t>
            </a:r>
            <a:r>
              <a:rPr lang="en-CA" i="1" dirty="0" err="1"/>
              <a:t>Devy</a:t>
            </a:r>
            <a:r>
              <a:rPr lang="en-CA" i="1" dirty="0"/>
              <a:t> to push to GitHub.”</a:t>
            </a:r>
          </a:p>
          <a:p>
            <a:pPr algn="r"/>
            <a:r>
              <a:rPr lang="en-CA" i="1" dirty="0"/>
              <a:t>—P15</a:t>
            </a:r>
          </a:p>
        </p:txBody>
      </p:sp>
      <p:sp>
        <p:nvSpPr>
          <p:cNvPr id="18" name="Rectangle: Rounded Corners 17">
            <a:extLst>
              <a:ext uri="{FF2B5EF4-FFF2-40B4-BE49-F238E27FC236}">
                <a16:creationId xmlns:a16="http://schemas.microsoft.com/office/drawing/2014/main" id="{B214A7F9-4EE0-4A03-A247-FADDB3982020}"/>
              </a:ext>
            </a:extLst>
          </p:cNvPr>
          <p:cNvSpPr/>
          <p:nvPr/>
        </p:nvSpPr>
        <p:spPr>
          <a:xfrm>
            <a:off x="6315588" y="1598147"/>
            <a:ext cx="5183441" cy="1029547"/>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solidFill>
                  <a:schemeClr val="bg1"/>
                </a:solidFill>
              </a:rPr>
              <a:t>“I was just thinking </a:t>
            </a:r>
            <a:r>
              <a:rPr lang="en-CA" b="1" i="1" dirty="0">
                <a:solidFill>
                  <a:schemeClr val="bg1"/>
                </a:solidFill>
              </a:rPr>
              <a:t>it knows the context</a:t>
            </a:r>
            <a:r>
              <a:rPr lang="en-CA" i="1" dirty="0">
                <a:solidFill>
                  <a:schemeClr val="bg1"/>
                </a:solidFill>
              </a:rPr>
              <a:t> about what I’m talking about. That’s kind of cool.”</a:t>
            </a:r>
          </a:p>
          <a:p>
            <a:pPr algn="r"/>
            <a:r>
              <a:rPr lang="en-CA" i="1" dirty="0">
                <a:solidFill>
                  <a:schemeClr val="bg1"/>
                </a:solidFill>
              </a:rPr>
              <a:t>—P2</a:t>
            </a:r>
          </a:p>
        </p:txBody>
      </p:sp>
      <p:sp>
        <p:nvSpPr>
          <p:cNvPr id="19" name="Rectangle 18">
            <a:extLst>
              <a:ext uri="{FF2B5EF4-FFF2-40B4-BE49-F238E27FC236}">
                <a16:creationId xmlns:a16="http://schemas.microsoft.com/office/drawing/2014/main" id="{2448C819-45B4-41D0-820F-BD05490A4808}"/>
              </a:ext>
            </a:extLst>
          </p:cNvPr>
          <p:cNvSpPr/>
          <p:nvPr/>
        </p:nvSpPr>
        <p:spPr>
          <a:xfrm rot="16200000">
            <a:off x="1623061" y="3243283"/>
            <a:ext cx="2856147"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Number of Attempts</a:t>
            </a:r>
          </a:p>
        </p:txBody>
      </p:sp>
      <p:sp>
        <p:nvSpPr>
          <p:cNvPr id="20" name="Rectangle 19">
            <a:extLst>
              <a:ext uri="{FF2B5EF4-FFF2-40B4-BE49-F238E27FC236}">
                <a16:creationId xmlns:a16="http://schemas.microsoft.com/office/drawing/2014/main" id="{D0B03925-AB81-4F2E-9B32-0328D0E9BD15}"/>
              </a:ext>
            </a:extLst>
          </p:cNvPr>
          <p:cNvSpPr/>
          <p:nvPr/>
        </p:nvSpPr>
        <p:spPr>
          <a:xfrm>
            <a:off x="3443716" y="509822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1</a:t>
            </a:r>
          </a:p>
        </p:txBody>
      </p:sp>
      <p:sp>
        <p:nvSpPr>
          <p:cNvPr id="22" name="Rectangle 21">
            <a:extLst>
              <a:ext uri="{FF2B5EF4-FFF2-40B4-BE49-F238E27FC236}">
                <a16:creationId xmlns:a16="http://schemas.microsoft.com/office/drawing/2014/main" id="{E8212E4D-42A7-4EFB-8A74-4D2486F37705}"/>
              </a:ext>
            </a:extLst>
          </p:cNvPr>
          <p:cNvSpPr/>
          <p:nvPr/>
        </p:nvSpPr>
        <p:spPr>
          <a:xfrm>
            <a:off x="3447526" y="458768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2</a:t>
            </a:r>
          </a:p>
        </p:txBody>
      </p:sp>
      <p:sp>
        <p:nvSpPr>
          <p:cNvPr id="23" name="Rectangle 22">
            <a:extLst>
              <a:ext uri="{FF2B5EF4-FFF2-40B4-BE49-F238E27FC236}">
                <a16:creationId xmlns:a16="http://schemas.microsoft.com/office/drawing/2014/main" id="{B93647C8-7171-4EC0-875D-BAB8E0BA5AB0}"/>
              </a:ext>
            </a:extLst>
          </p:cNvPr>
          <p:cNvSpPr/>
          <p:nvPr/>
        </p:nvSpPr>
        <p:spPr>
          <a:xfrm>
            <a:off x="3439906" y="406571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3</a:t>
            </a:r>
          </a:p>
        </p:txBody>
      </p:sp>
      <p:sp>
        <p:nvSpPr>
          <p:cNvPr id="25" name="Rectangle 24">
            <a:extLst>
              <a:ext uri="{FF2B5EF4-FFF2-40B4-BE49-F238E27FC236}">
                <a16:creationId xmlns:a16="http://schemas.microsoft.com/office/drawing/2014/main" id="{987A04F0-AC95-4FA9-9C86-B307CBDBBD2F}"/>
              </a:ext>
            </a:extLst>
          </p:cNvPr>
          <p:cNvSpPr/>
          <p:nvPr/>
        </p:nvSpPr>
        <p:spPr>
          <a:xfrm>
            <a:off x="3443716" y="35551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4</a:t>
            </a:r>
          </a:p>
        </p:txBody>
      </p:sp>
      <p:sp>
        <p:nvSpPr>
          <p:cNvPr id="26" name="Rectangle 25">
            <a:extLst>
              <a:ext uri="{FF2B5EF4-FFF2-40B4-BE49-F238E27FC236}">
                <a16:creationId xmlns:a16="http://schemas.microsoft.com/office/drawing/2014/main" id="{F291803A-F92A-4B14-B9D9-85540469C52D}"/>
              </a:ext>
            </a:extLst>
          </p:cNvPr>
          <p:cNvSpPr/>
          <p:nvPr/>
        </p:nvSpPr>
        <p:spPr>
          <a:xfrm>
            <a:off x="3447526" y="302177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5</a:t>
            </a:r>
          </a:p>
        </p:txBody>
      </p:sp>
      <p:sp>
        <p:nvSpPr>
          <p:cNvPr id="27" name="Rectangle 26">
            <a:extLst>
              <a:ext uri="{FF2B5EF4-FFF2-40B4-BE49-F238E27FC236}">
                <a16:creationId xmlns:a16="http://schemas.microsoft.com/office/drawing/2014/main" id="{618E419A-1FC9-4BC8-9FE1-94DBF5665FED}"/>
              </a:ext>
            </a:extLst>
          </p:cNvPr>
          <p:cNvSpPr/>
          <p:nvPr/>
        </p:nvSpPr>
        <p:spPr>
          <a:xfrm>
            <a:off x="3458956" y="24731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6</a:t>
            </a:r>
          </a:p>
        </p:txBody>
      </p:sp>
      <p:sp>
        <p:nvSpPr>
          <p:cNvPr id="28" name="Rectangle 27">
            <a:extLst>
              <a:ext uri="{FF2B5EF4-FFF2-40B4-BE49-F238E27FC236}">
                <a16:creationId xmlns:a16="http://schemas.microsoft.com/office/drawing/2014/main" id="{1A042461-12D1-448E-B429-B8271AFB817D}"/>
              </a:ext>
            </a:extLst>
          </p:cNvPr>
          <p:cNvSpPr/>
          <p:nvPr/>
        </p:nvSpPr>
        <p:spPr>
          <a:xfrm>
            <a:off x="3451336" y="193973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7</a:t>
            </a:r>
          </a:p>
        </p:txBody>
      </p:sp>
      <p:sp>
        <p:nvSpPr>
          <p:cNvPr id="29" name="Rectangle 28">
            <a:extLst>
              <a:ext uri="{FF2B5EF4-FFF2-40B4-BE49-F238E27FC236}">
                <a16:creationId xmlns:a16="http://schemas.microsoft.com/office/drawing/2014/main" id="{6AE92D61-CEBE-46E8-9191-A68A1A863C2D}"/>
              </a:ext>
            </a:extLst>
          </p:cNvPr>
          <p:cNvSpPr/>
          <p:nvPr/>
        </p:nvSpPr>
        <p:spPr>
          <a:xfrm>
            <a:off x="3455146" y="1452058"/>
            <a:ext cx="179594" cy="438661"/>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solidFill>
              </a:rPr>
              <a:t>8</a:t>
            </a:r>
          </a:p>
        </p:txBody>
      </p:sp>
    </p:spTree>
    <p:extLst>
      <p:ext uri="{BB962C8B-B14F-4D97-AF65-F5344CB8AC3E}">
        <p14:creationId xmlns:p14="http://schemas.microsoft.com/office/powerpoint/2010/main" val="19945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grpId="1" nodeType="withEffect">
                                  <p:stCondLst>
                                    <p:cond delay="0"/>
                                  </p:stCondLst>
                                  <p:childTnLst>
                                    <p:animMotion origin="layout" path="M 1.25E-6 -1.11111E-6 L -0.00052 0.16574 " pathEditMode="relative" rAng="0" ptsTypes="AA">
                                      <p:cBhvr>
                                        <p:cTn id="9" dur="500" spd="-100000" fill="hold"/>
                                        <p:tgtEl>
                                          <p:spTgt spid="17"/>
                                        </p:tgtEl>
                                        <p:attrNameLst>
                                          <p:attrName>ppt_x</p:attrName>
                                          <p:attrName>ppt_y</p:attrName>
                                        </p:attrNameLst>
                                      </p:cBhvr>
                                      <p:rCtr x="-26" y="828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42" presetClass="path" presetSubtype="0" accel="50000" decel="50000" fill="hold" grpId="1" nodeType="withEffect">
                                  <p:stCondLst>
                                    <p:cond delay="0"/>
                                  </p:stCondLst>
                                  <p:childTnLst>
                                    <p:animMotion origin="layout" path="M 1.25E-6 -1.85185E-6 L 0.00078 0.22338 " pathEditMode="relative" rAng="0" ptsTypes="AA">
                                      <p:cBhvr>
                                        <p:cTn id="16" dur="500" spd="-100000" fill="hold"/>
                                        <p:tgtEl>
                                          <p:spTgt spid="18"/>
                                        </p:tgtEl>
                                        <p:attrNameLst>
                                          <p:attrName>ppt_x</p:attrName>
                                          <p:attrName>ppt_y</p:attrName>
                                        </p:attrNameLst>
                                      </p:cBhvr>
                                      <p:rCtr x="39" y="11157"/>
                                    </p:animMotion>
                                  </p:childTnLst>
                                </p:cTn>
                              </p:par>
                              <p:par>
                                <p:cTn id="17" presetID="42" presetClass="path" presetSubtype="0" accel="50000" decel="50000" fill="hold" grpId="2" nodeType="withEffect">
                                  <p:stCondLst>
                                    <p:cond delay="0"/>
                                  </p:stCondLst>
                                  <p:childTnLst>
                                    <p:animMotion origin="layout" path="M 1.25E-6 -1.11111E-6 L 0.04206 -0.15023 " pathEditMode="relative" rAng="0" ptsTypes="AA">
                                      <p:cBhvr>
                                        <p:cTn id="18" dur="500" fill="hold"/>
                                        <p:tgtEl>
                                          <p:spTgt spid="17"/>
                                        </p:tgtEl>
                                        <p:attrNameLst>
                                          <p:attrName>ppt_x</p:attrName>
                                          <p:attrName>ppt_y</p:attrName>
                                        </p:attrNameLst>
                                      </p:cBhvr>
                                      <p:rCtr x="2096" y="-7523"/>
                                    </p:animMotion>
                                  </p:childTnLst>
                                </p:cTn>
                              </p:par>
                              <p:par>
                                <p:cTn id="19" presetID="10" presetClass="exit" presetSubtype="0" fill="hold" grpId="3"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17" grpId="3"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Benefits &amp; Use Cases</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fontScale="92500" lnSpcReduction="20000"/>
          </a:bodyPr>
          <a:lstStyle/>
          <a:p>
            <a:pPr marL="285750" indent="-285750">
              <a:buFont typeface="Arial"/>
              <a:buChar char="•"/>
            </a:pPr>
            <a:r>
              <a:rPr lang="en-US" b="1" dirty="0">
                <a:solidFill>
                  <a:srgbClr val="2D4558"/>
                </a:solidFill>
              </a:rPr>
              <a:t>Reduce necessary application and contextual switches</a:t>
            </a:r>
          </a:p>
          <a:p>
            <a:pPr marL="285750" indent="-285750">
              <a:buFont typeface="Arial"/>
              <a:buChar char="•"/>
            </a:pPr>
            <a:r>
              <a:rPr lang="en-US" b="1" dirty="0">
                <a:solidFill>
                  <a:srgbClr val="2D4558"/>
                </a:solidFill>
              </a:rPr>
              <a:t>Automatic mapping of higher-level tasks to commands</a:t>
            </a:r>
          </a:p>
          <a:p>
            <a:pPr marL="285750" indent="-285750">
              <a:buFont typeface="Arial"/>
              <a:buChar char="•"/>
            </a:pPr>
            <a:r>
              <a:rPr lang="en-US" b="1" dirty="0">
                <a:solidFill>
                  <a:srgbClr val="2D4558"/>
                </a:solidFill>
              </a:rPr>
              <a:t>Reduce the need for memorization</a:t>
            </a:r>
          </a:p>
          <a:p>
            <a:pPr marL="285750" indent="-285750">
              <a:buFont typeface="Arial"/>
              <a:buChar char="•"/>
            </a:pPr>
            <a:r>
              <a:rPr lang="en-US" b="1" dirty="0">
                <a:solidFill>
                  <a:srgbClr val="2D4558"/>
                </a:solidFill>
              </a:rPr>
              <a:t>Manage multiple tasks</a:t>
            </a:r>
          </a:p>
          <a:p>
            <a:pPr marL="285750" indent="-285750">
              <a:buFont typeface="Arial"/>
              <a:buChar char="•"/>
            </a:pPr>
            <a:r>
              <a:rPr lang="en-US" dirty="0">
                <a:solidFill>
                  <a:srgbClr val="2D4558"/>
                </a:solidFill>
              </a:rPr>
              <a:t>Support multi-step and cross-application tasks</a:t>
            </a:r>
          </a:p>
          <a:p>
            <a:pPr marL="285750" indent="-285750">
              <a:lnSpc>
                <a:spcPct val="129999"/>
              </a:lnSpc>
              <a:buFont typeface="Arial"/>
              <a:buChar char="•"/>
            </a:pPr>
            <a:r>
              <a:rPr lang="en-US" dirty="0">
                <a:solidFill>
                  <a:srgbClr val="2D4558"/>
                </a:solidFill>
              </a:rPr>
              <a:t>Reduce explicit specification of context</a:t>
            </a:r>
          </a:p>
          <a:p>
            <a:pPr marL="285750" indent="-285750">
              <a:lnSpc>
                <a:spcPct val="129999"/>
              </a:lnSpc>
              <a:buFont typeface="Arial"/>
              <a:buChar char="•"/>
            </a:pPr>
            <a:r>
              <a:rPr lang="en-US" dirty="0">
                <a:solidFill>
                  <a:srgbClr val="2D4558"/>
                </a:solidFill>
              </a:rPr>
              <a:t>Enforce team processes</a:t>
            </a:r>
          </a:p>
          <a:p>
            <a:pPr marL="285750" indent="-285750">
              <a:lnSpc>
                <a:spcPct val="129999"/>
              </a:lnSpc>
              <a:buFont typeface="Arial"/>
              <a:buChar char="•"/>
            </a:pPr>
            <a:r>
              <a:rPr lang="en-US" dirty="0">
                <a:solidFill>
                  <a:srgbClr val="2D4558"/>
                </a:solidFill>
              </a:rPr>
              <a:t>Workflow history</a:t>
            </a:r>
          </a:p>
          <a:p>
            <a:pPr marL="285750" indent="-285750">
              <a:lnSpc>
                <a:spcPct val="129999"/>
              </a:lnSpc>
              <a:buFont typeface="Arial"/>
              <a:buChar char="•"/>
            </a:pPr>
            <a:r>
              <a:rPr lang="en-US" dirty="0">
                <a:solidFill>
                  <a:srgbClr val="2D4558"/>
                </a:solidFill>
              </a:rPr>
              <a:t>Alternative to typing/GUI</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26</a:t>
            </a:fld>
            <a:endParaRPr lang="en-CA"/>
          </a:p>
        </p:txBody>
      </p:sp>
      <p:sp>
        <p:nvSpPr>
          <p:cNvPr id="7" name="Rectangle: Rounded Corners 6">
            <a:extLst>
              <a:ext uri="{FF2B5EF4-FFF2-40B4-BE49-F238E27FC236}">
                <a16:creationId xmlns:a16="http://schemas.microsoft.com/office/drawing/2014/main" id="{77B6CC1F-3FD6-4E36-A17F-B1304B5A7267}"/>
              </a:ext>
            </a:extLst>
          </p:cNvPr>
          <p:cNvSpPr/>
          <p:nvPr/>
        </p:nvSpPr>
        <p:spPr>
          <a:xfrm>
            <a:off x="6096000" y="4437063"/>
            <a:ext cx="5324668" cy="92059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b="1" i="1" dirty="0"/>
              <a:t>lose</a:t>
            </a:r>
            <a:r>
              <a:rPr lang="en-CA" i="1" dirty="0"/>
              <a:t> [..] </a:t>
            </a:r>
            <a:r>
              <a:rPr lang="en-CA" b="1" i="1" dirty="0"/>
              <a:t>concentration</a:t>
            </a:r>
            <a:r>
              <a:rPr lang="en-CA" i="1" dirty="0"/>
              <a:t> on the thing I’m looking at”</a:t>
            </a:r>
          </a:p>
          <a:p>
            <a:pPr algn="r"/>
            <a:r>
              <a:rPr lang="en-CA" i="1" dirty="0"/>
              <a:t>—P6</a:t>
            </a:r>
          </a:p>
        </p:txBody>
      </p:sp>
      <p:sp>
        <p:nvSpPr>
          <p:cNvPr id="8" name="Rectangle: Rounded Corners 7">
            <a:extLst>
              <a:ext uri="{FF2B5EF4-FFF2-40B4-BE49-F238E27FC236}">
                <a16:creationId xmlns:a16="http://schemas.microsoft.com/office/drawing/2014/main" id="{C58D889A-E526-4A31-BE85-979FCDE5EEC3}"/>
              </a:ext>
            </a:extLst>
          </p:cNvPr>
          <p:cNvSpPr/>
          <p:nvPr/>
        </p:nvSpPr>
        <p:spPr>
          <a:xfrm>
            <a:off x="6096001" y="4451501"/>
            <a:ext cx="5324668" cy="902871"/>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…I usually have a ton of consoles open and </a:t>
            </a:r>
            <a:r>
              <a:rPr lang="en-US" b="1" i="1" dirty="0">
                <a:cs typeface="Calibri"/>
              </a:rPr>
              <a:t>switching over really confuses me</a:t>
            </a:r>
            <a:r>
              <a:rPr lang="en-US" i="1" dirty="0">
                <a:cs typeface="Calibri"/>
              </a:rPr>
              <a:t>…</a:t>
            </a:r>
            <a:r>
              <a:rPr lang="en-CA" i="1" dirty="0"/>
              <a:t>”</a:t>
            </a:r>
          </a:p>
          <a:p>
            <a:pPr algn="r"/>
            <a:r>
              <a:rPr lang="en-CA" i="1" dirty="0"/>
              <a:t>—P7</a:t>
            </a:r>
          </a:p>
        </p:txBody>
      </p:sp>
    </p:spTree>
    <p:extLst>
      <p:ext uri="{BB962C8B-B14F-4D97-AF65-F5344CB8AC3E}">
        <p14:creationId xmlns:p14="http://schemas.microsoft.com/office/powerpoint/2010/main" val="340294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3.7037E-7 L 0.00091 0.18958 " pathEditMode="relative" rAng="0" ptsTypes="AA">
                                      <p:cBhvr>
                                        <p:cTn id="9" dur="500" spd="-100000" fill="hold"/>
                                        <p:tgtEl>
                                          <p:spTgt spid="7"/>
                                        </p:tgtEl>
                                        <p:attrNameLst>
                                          <p:attrName>ppt_x</p:attrName>
                                          <p:attrName>ppt_y</p:attrName>
                                        </p:attrNameLst>
                                      </p:cBhvr>
                                      <p:rCtr x="39" y="9468"/>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42" presetClass="path" presetSubtype="0" accel="50000" decel="50000" fill="hold" grpId="1" nodeType="withEffect">
                                  <p:stCondLst>
                                    <p:cond delay="0"/>
                                  </p:stCondLst>
                                  <p:childTnLst>
                                    <p:animMotion origin="layout" path="M 6.25E-7 -4.81481E-6 L 0.00091 0.1882 " pathEditMode="relative" rAng="0" ptsTypes="AA">
                                      <p:cBhvr>
                                        <p:cTn id="16" dur="500" spd="-100000" fill="hold"/>
                                        <p:tgtEl>
                                          <p:spTgt spid="8"/>
                                        </p:tgtEl>
                                        <p:attrNameLst>
                                          <p:attrName>ppt_x</p:attrName>
                                          <p:attrName>ppt_y</p:attrName>
                                        </p:attrNameLst>
                                      </p:cBhvr>
                                      <p:rCtr x="39" y="9398"/>
                                    </p:animMotion>
                                  </p:childTnLst>
                                </p:cTn>
                              </p:par>
                              <p:par>
                                <p:cTn id="17" presetID="42" presetClass="path" presetSubtype="0" accel="50000" decel="50000" fill="hold" grpId="2" nodeType="withEffect">
                                  <p:stCondLst>
                                    <p:cond delay="0"/>
                                  </p:stCondLst>
                                  <p:childTnLst>
                                    <p:animMotion origin="layout" path="M 6.25E-7 -3.7037E-7 L 0.01914 -0.12685 " pathEditMode="relative" rAng="0" ptsTypes="AA">
                                      <p:cBhvr>
                                        <p:cTn id="18" dur="500" fill="hold"/>
                                        <p:tgtEl>
                                          <p:spTgt spid="7"/>
                                        </p:tgtEl>
                                        <p:attrNameLst>
                                          <p:attrName>ppt_x</p:attrName>
                                          <p:attrName>ppt_y</p:attrName>
                                        </p:attrNameLst>
                                      </p:cBhvr>
                                      <p:rCtr x="951" y="-6343"/>
                                    </p:animMotion>
                                  </p:childTnLst>
                                </p:cTn>
                              </p:par>
                              <p:par>
                                <p:cTn id="19" presetID="10" presetClass="exit" presetSubtype="0" fill="hold" grpId="3"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Benefits &amp; Use Cases</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fontScale="92500" lnSpcReduction="20000"/>
          </a:bodyPr>
          <a:lstStyle/>
          <a:p>
            <a:pPr marL="285750" indent="-285750">
              <a:buFont typeface="Arial"/>
              <a:buChar char="•"/>
            </a:pPr>
            <a:r>
              <a:rPr lang="en-US" b="1" dirty="0">
                <a:solidFill>
                  <a:srgbClr val="2D4558"/>
                </a:solidFill>
              </a:rPr>
              <a:t>Reduce necessary application and contextual switches</a:t>
            </a:r>
          </a:p>
          <a:p>
            <a:pPr marL="285750" indent="-285750">
              <a:buFont typeface="Arial"/>
              <a:buChar char="•"/>
            </a:pPr>
            <a:r>
              <a:rPr lang="en-US" b="1" dirty="0">
                <a:solidFill>
                  <a:srgbClr val="2D4558"/>
                </a:solidFill>
              </a:rPr>
              <a:t>Automatic mapping of higher-level tasks to commands</a:t>
            </a:r>
          </a:p>
          <a:p>
            <a:pPr marL="285750" indent="-285750">
              <a:buFont typeface="Arial"/>
              <a:buChar char="•"/>
            </a:pPr>
            <a:r>
              <a:rPr lang="en-US" b="1" dirty="0">
                <a:solidFill>
                  <a:srgbClr val="2D4558"/>
                </a:solidFill>
              </a:rPr>
              <a:t>Reduce the need for memorization</a:t>
            </a:r>
          </a:p>
          <a:p>
            <a:pPr marL="285750" indent="-285750">
              <a:buFont typeface="Arial"/>
              <a:buChar char="•"/>
            </a:pPr>
            <a:r>
              <a:rPr lang="en-US" b="1" dirty="0">
                <a:solidFill>
                  <a:srgbClr val="2D4558"/>
                </a:solidFill>
              </a:rPr>
              <a:t>Manage multiple tasks</a:t>
            </a:r>
          </a:p>
          <a:p>
            <a:pPr marL="285750" indent="-285750">
              <a:buFont typeface="Arial"/>
              <a:buChar char="•"/>
            </a:pPr>
            <a:r>
              <a:rPr lang="en-US" dirty="0">
                <a:solidFill>
                  <a:srgbClr val="2D4558"/>
                </a:solidFill>
              </a:rPr>
              <a:t>Support multi-step and cross-application tasks</a:t>
            </a:r>
          </a:p>
          <a:p>
            <a:pPr marL="285750" indent="-285750">
              <a:lnSpc>
                <a:spcPct val="129999"/>
              </a:lnSpc>
              <a:buFont typeface="Arial"/>
              <a:buChar char="•"/>
            </a:pPr>
            <a:r>
              <a:rPr lang="en-US" dirty="0">
                <a:solidFill>
                  <a:srgbClr val="2D4558"/>
                </a:solidFill>
              </a:rPr>
              <a:t>Reduce explicit specification of context</a:t>
            </a:r>
          </a:p>
          <a:p>
            <a:pPr marL="285750" indent="-285750">
              <a:lnSpc>
                <a:spcPct val="129999"/>
              </a:lnSpc>
              <a:buFont typeface="Arial"/>
              <a:buChar char="•"/>
            </a:pPr>
            <a:r>
              <a:rPr lang="en-US" dirty="0">
                <a:solidFill>
                  <a:srgbClr val="2D4558"/>
                </a:solidFill>
              </a:rPr>
              <a:t>Enforce team processes</a:t>
            </a:r>
          </a:p>
          <a:p>
            <a:pPr marL="285750" indent="-285750">
              <a:lnSpc>
                <a:spcPct val="129999"/>
              </a:lnSpc>
              <a:buFont typeface="Arial"/>
              <a:buChar char="•"/>
            </a:pPr>
            <a:r>
              <a:rPr lang="en-US" dirty="0">
                <a:solidFill>
                  <a:srgbClr val="2D4558"/>
                </a:solidFill>
              </a:rPr>
              <a:t>Workflow history</a:t>
            </a:r>
          </a:p>
          <a:p>
            <a:pPr marL="285750" indent="-285750">
              <a:lnSpc>
                <a:spcPct val="129999"/>
              </a:lnSpc>
              <a:buFont typeface="Arial"/>
              <a:buChar char="•"/>
            </a:pPr>
            <a:r>
              <a:rPr lang="en-US" dirty="0">
                <a:solidFill>
                  <a:srgbClr val="2D4558"/>
                </a:solidFill>
              </a:rPr>
              <a:t>Alternative to typing/GUI</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27</a:t>
            </a:fld>
            <a:endParaRPr lang="en-CA"/>
          </a:p>
        </p:txBody>
      </p:sp>
      <p:sp>
        <p:nvSpPr>
          <p:cNvPr id="7" name="Rectangle: Rounded Corners 6">
            <a:extLst>
              <a:ext uri="{FF2B5EF4-FFF2-40B4-BE49-F238E27FC236}">
                <a16:creationId xmlns:a16="http://schemas.microsoft.com/office/drawing/2014/main" id="{5874AB02-0B0C-4D9D-8F4F-D6276E49C8EE}"/>
              </a:ext>
            </a:extLst>
          </p:cNvPr>
          <p:cNvSpPr/>
          <p:nvPr/>
        </p:nvSpPr>
        <p:spPr>
          <a:xfrm>
            <a:off x="6096000" y="4437063"/>
            <a:ext cx="5324668" cy="14844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…if I can do these </a:t>
            </a:r>
            <a:r>
              <a:rPr lang="en-US" b="1" i="1" dirty="0">
                <a:cs typeface="Calibri"/>
              </a:rPr>
              <a:t>high-level tasks with a brief command</a:t>
            </a:r>
            <a:r>
              <a:rPr lang="en-US" i="1" dirty="0">
                <a:cs typeface="Calibri"/>
              </a:rPr>
              <a:t> [..] </a:t>
            </a:r>
            <a:r>
              <a:rPr lang="en-US" b="1" i="1" dirty="0">
                <a:cs typeface="Calibri"/>
              </a:rPr>
              <a:t>rather than break them down</a:t>
            </a:r>
            <a:r>
              <a:rPr lang="en-US" i="1" dirty="0">
                <a:cs typeface="Calibri"/>
              </a:rPr>
              <a:t> into a sequence of git commands + switching to the browser + [..], it would be a win.</a:t>
            </a:r>
            <a:r>
              <a:rPr lang="en-CA" i="1" dirty="0"/>
              <a:t>”</a:t>
            </a:r>
          </a:p>
          <a:p>
            <a:pPr algn="r"/>
            <a:r>
              <a:rPr lang="en-CA" i="1" dirty="0"/>
              <a:t>—P19</a:t>
            </a:r>
          </a:p>
        </p:txBody>
      </p:sp>
      <p:sp>
        <p:nvSpPr>
          <p:cNvPr id="8" name="Rectangle: Rounded Corners 7">
            <a:extLst>
              <a:ext uri="{FF2B5EF4-FFF2-40B4-BE49-F238E27FC236}">
                <a16:creationId xmlns:a16="http://schemas.microsoft.com/office/drawing/2014/main" id="{B9D425C9-AFBB-4827-B9AC-B8462A34C3E2}"/>
              </a:ext>
            </a:extLst>
          </p:cNvPr>
          <p:cNvSpPr/>
          <p:nvPr/>
        </p:nvSpPr>
        <p:spPr>
          <a:xfrm>
            <a:off x="6096000" y="4450716"/>
            <a:ext cx="5324668" cy="902871"/>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…I usually have a ton of consoles open and </a:t>
            </a:r>
            <a:r>
              <a:rPr lang="en-US" b="1" i="1" dirty="0">
                <a:cs typeface="Calibri"/>
              </a:rPr>
              <a:t>switching over really confuses me</a:t>
            </a:r>
            <a:r>
              <a:rPr lang="en-US" i="1" dirty="0">
                <a:cs typeface="Calibri"/>
              </a:rPr>
              <a:t>…</a:t>
            </a:r>
            <a:r>
              <a:rPr lang="en-CA" i="1" dirty="0"/>
              <a:t>”</a:t>
            </a:r>
          </a:p>
          <a:p>
            <a:pPr algn="r"/>
            <a:r>
              <a:rPr lang="en-CA" i="1" dirty="0"/>
              <a:t>—P7</a:t>
            </a:r>
          </a:p>
        </p:txBody>
      </p:sp>
    </p:spTree>
    <p:extLst>
      <p:ext uri="{BB962C8B-B14F-4D97-AF65-F5344CB8AC3E}">
        <p14:creationId xmlns:p14="http://schemas.microsoft.com/office/powerpoint/2010/main" val="29527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2.59259E-6 L 0.00091 0.18959 " pathEditMode="relative" rAng="0" ptsTypes="AA">
                                      <p:cBhvr>
                                        <p:cTn id="9" dur="500" spd="-100000" fill="hold"/>
                                        <p:tgtEl>
                                          <p:spTgt spid="7"/>
                                        </p:tgtEl>
                                        <p:attrNameLst>
                                          <p:attrName>ppt_x</p:attrName>
                                          <p:attrName>ppt_y</p:attrName>
                                        </p:attrNameLst>
                                      </p:cBhvr>
                                      <p:rCtr x="39" y="9468"/>
                                    </p:animMotion>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2" presetClass="path" presetSubtype="0" accel="50000" decel="50000" fill="hold" grpId="1" nodeType="withEffect">
                                  <p:stCondLst>
                                    <p:cond delay="0"/>
                                  </p:stCondLst>
                                  <p:childTnLst>
                                    <p:animMotion origin="layout" path="M 6.25E-7 -4.81481E-6 L 0.02161 -0.17037 " pathEditMode="relative" rAng="0" ptsTypes="AA">
                                      <p:cBhvr>
                                        <p:cTn id="14" dur="500" fill="hold"/>
                                        <p:tgtEl>
                                          <p:spTgt spid="8"/>
                                        </p:tgtEl>
                                        <p:attrNameLst>
                                          <p:attrName>ppt_x</p:attrName>
                                          <p:attrName>ppt_y</p:attrName>
                                        </p:attrNameLst>
                                      </p:cBhvr>
                                      <p:rCtr x="1081"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Benefits &amp; Use Cases</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fontScale="92500" lnSpcReduction="20000"/>
          </a:bodyPr>
          <a:lstStyle/>
          <a:p>
            <a:pPr marL="285750" indent="-285750">
              <a:buFont typeface="Arial"/>
              <a:buChar char="•"/>
            </a:pPr>
            <a:r>
              <a:rPr lang="en-US" b="1" dirty="0">
                <a:solidFill>
                  <a:srgbClr val="2D4558"/>
                </a:solidFill>
              </a:rPr>
              <a:t>Reduce necessary application and contextual switches</a:t>
            </a:r>
          </a:p>
          <a:p>
            <a:pPr marL="285750" indent="-285750">
              <a:buFont typeface="Arial"/>
              <a:buChar char="•"/>
            </a:pPr>
            <a:r>
              <a:rPr lang="en-US" b="1" dirty="0">
                <a:solidFill>
                  <a:srgbClr val="2D4558"/>
                </a:solidFill>
              </a:rPr>
              <a:t>Automatic mapping of higher-level tasks to commands</a:t>
            </a:r>
          </a:p>
          <a:p>
            <a:pPr marL="285750" indent="-285750">
              <a:buFont typeface="Arial"/>
              <a:buChar char="•"/>
            </a:pPr>
            <a:r>
              <a:rPr lang="en-US" b="1" dirty="0">
                <a:solidFill>
                  <a:srgbClr val="2D4558"/>
                </a:solidFill>
              </a:rPr>
              <a:t>Reduce the need for memorization</a:t>
            </a:r>
          </a:p>
          <a:p>
            <a:pPr marL="285750" indent="-285750">
              <a:buFont typeface="Arial"/>
              <a:buChar char="•"/>
            </a:pPr>
            <a:r>
              <a:rPr lang="en-US" b="1" dirty="0">
                <a:solidFill>
                  <a:srgbClr val="2D4558"/>
                </a:solidFill>
              </a:rPr>
              <a:t>Manage multiple tasks</a:t>
            </a:r>
          </a:p>
          <a:p>
            <a:pPr marL="285750" indent="-285750">
              <a:buFont typeface="Arial"/>
              <a:buChar char="•"/>
            </a:pPr>
            <a:r>
              <a:rPr lang="en-US" dirty="0">
                <a:solidFill>
                  <a:srgbClr val="2D4558"/>
                </a:solidFill>
              </a:rPr>
              <a:t>Support multi-step and cross-application tasks</a:t>
            </a:r>
          </a:p>
          <a:p>
            <a:pPr marL="285750" indent="-285750">
              <a:lnSpc>
                <a:spcPct val="129999"/>
              </a:lnSpc>
              <a:buFont typeface="Arial"/>
              <a:buChar char="•"/>
            </a:pPr>
            <a:r>
              <a:rPr lang="en-US" dirty="0">
                <a:solidFill>
                  <a:srgbClr val="2D4558"/>
                </a:solidFill>
              </a:rPr>
              <a:t>Reduce explicit specification of context</a:t>
            </a:r>
          </a:p>
          <a:p>
            <a:pPr marL="285750" indent="-285750">
              <a:lnSpc>
                <a:spcPct val="129999"/>
              </a:lnSpc>
              <a:buFont typeface="Arial"/>
              <a:buChar char="•"/>
            </a:pPr>
            <a:r>
              <a:rPr lang="en-US" dirty="0">
                <a:solidFill>
                  <a:srgbClr val="2D4558"/>
                </a:solidFill>
              </a:rPr>
              <a:t>Enforce team processes</a:t>
            </a:r>
          </a:p>
          <a:p>
            <a:pPr marL="285750" indent="-285750">
              <a:lnSpc>
                <a:spcPct val="129999"/>
              </a:lnSpc>
              <a:buFont typeface="Arial"/>
              <a:buChar char="•"/>
            </a:pPr>
            <a:r>
              <a:rPr lang="en-US" dirty="0">
                <a:solidFill>
                  <a:srgbClr val="2D4558"/>
                </a:solidFill>
              </a:rPr>
              <a:t>Workflow history</a:t>
            </a:r>
          </a:p>
          <a:p>
            <a:pPr marL="285750" indent="-285750">
              <a:lnSpc>
                <a:spcPct val="129999"/>
              </a:lnSpc>
              <a:buFont typeface="Arial"/>
              <a:buChar char="•"/>
            </a:pPr>
            <a:r>
              <a:rPr lang="en-US" dirty="0">
                <a:solidFill>
                  <a:srgbClr val="2D4558"/>
                </a:solidFill>
              </a:rPr>
              <a:t>Alternative to typing/GUI</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28</a:t>
            </a:fld>
            <a:endParaRPr lang="en-CA"/>
          </a:p>
        </p:txBody>
      </p:sp>
      <p:sp>
        <p:nvSpPr>
          <p:cNvPr id="8" name="Rectangle: Rounded Corners 7">
            <a:extLst>
              <a:ext uri="{FF2B5EF4-FFF2-40B4-BE49-F238E27FC236}">
                <a16:creationId xmlns:a16="http://schemas.microsoft.com/office/drawing/2014/main" id="{F0D75CCE-14E4-4627-A252-C13B2856867C}"/>
              </a:ext>
            </a:extLst>
          </p:cNvPr>
          <p:cNvSpPr/>
          <p:nvPr/>
        </p:nvSpPr>
        <p:spPr>
          <a:xfrm>
            <a:off x="6096000" y="4437063"/>
            <a:ext cx="5324668" cy="14844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…if I can do these </a:t>
            </a:r>
            <a:r>
              <a:rPr lang="en-US" b="1" i="1" dirty="0">
                <a:cs typeface="Calibri"/>
              </a:rPr>
              <a:t>high-level tasks with a brief command</a:t>
            </a:r>
            <a:r>
              <a:rPr lang="en-US" i="1" dirty="0">
                <a:cs typeface="Calibri"/>
              </a:rPr>
              <a:t> [..] </a:t>
            </a:r>
            <a:r>
              <a:rPr lang="en-US" b="1" i="1" dirty="0">
                <a:cs typeface="Calibri"/>
              </a:rPr>
              <a:t>rather than break them down</a:t>
            </a:r>
            <a:r>
              <a:rPr lang="en-US" i="1" dirty="0">
                <a:cs typeface="Calibri"/>
              </a:rPr>
              <a:t> into a sequence of git commands + switching to the browser + [..], it would be a win.</a:t>
            </a:r>
            <a:r>
              <a:rPr lang="en-CA" i="1" dirty="0"/>
              <a:t>”</a:t>
            </a:r>
          </a:p>
          <a:p>
            <a:pPr algn="r"/>
            <a:r>
              <a:rPr lang="en-CA" i="1" dirty="0"/>
              <a:t>—P19</a:t>
            </a:r>
          </a:p>
        </p:txBody>
      </p:sp>
      <p:sp>
        <p:nvSpPr>
          <p:cNvPr id="7" name="Rectangle: Rounded Corners 6">
            <a:extLst>
              <a:ext uri="{FF2B5EF4-FFF2-40B4-BE49-F238E27FC236}">
                <a16:creationId xmlns:a16="http://schemas.microsoft.com/office/drawing/2014/main" id="{8655D735-86BC-4CDC-AC5F-5E449B6FA856}"/>
              </a:ext>
            </a:extLst>
          </p:cNvPr>
          <p:cNvSpPr/>
          <p:nvPr/>
        </p:nvSpPr>
        <p:spPr>
          <a:xfrm>
            <a:off x="6096000" y="4437063"/>
            <a:ext cx="5324668" cy="1290803"/>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…do often enough to want a </a:t>
            </a:r>
            <a:r>
              <a:rPr lang="en-US" b="1" i="1" dirty="0">
                <a:cs typeface="Calibri"/>
              </a:rPr>
              <a:t>better interface</a:t>
            </a:r>
            <a:r>
              <a:rPr lang="en-US" i="1" dirty="0">
                <a:cs typeface="Calibri"/>
              </a:rPr>
              <a:t> but seldom enough that they </a:t>
            </a:r>
            <a:r>
              <a:rPr lang="en-US" b="1" i="1" dirty="0">
                <a:cs typeface="Calibri"/>
              </a:rPr>
              <a:t>can’t remember</a:t>
            </a:r>
            <a:r>
              <a:rPr lang="en-US" i="1" dirty="0">
                <a:cs typeface="Calibri"/>
              </a:rPr>
              <a:t> all the buttons</a:t>
            </a:r>
            <a:r>
              <a:rPr lang="en-CA" i="1" dirty="0"/>
              <a:t>”</a:t>
            </a:r>
          </a:p>
          <a:p>
            <a:pPr algn="r"/>
            <a:r>
              <a:rPr lang="en-CA" i="1" dirty="0"/>
              <a:t>—P10</a:t>
            </a:r>
          </a:p>
        </p:txBody>
      </p:sp>
      <p:sp>
        <p:nvSpPr>
          <p:cNvPr id="9" name="Rectangle: Rounded Corners 8">
            <a:extLst>
              <a:ext uri="{FF2B5EF4-FFF2-40B4-BE49-F238E27FC236}">
                <a16:creationId xmlns:a16="http://schemas.microsoft.com/office/drawing/2014/main" id="{0FF9C538-F6CA-4D69-8560-5ED3C6A26141}"/>
              </a:ext>
            </a:extLst>
          </p:cNvPr>
          <p:cNvSpPr/>
          <p:nvPr/>
        </p:nvSpPr>
        <p:spPr>
          <a:xfrm>
            <a:off x="6096000" y="44370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crazy flags that you’ve </a:t>
            </a:r>
            <a:r>
              <a:rPr lang="en-US" i="1" dirty="0" err="1">
                <a:cs typeface="Calibri"/>
              </a:rPr>
              <a:t>gotta</a:t>
            </a:r>
            <a:r>
              <a:rPr lang="en-US" i="1" dirty="0">
                <a:cs typeface="Calibri"/>
              </a:rPr>
              <a:t> </a:t>
            </a:r>
            <a:r>
              <a:rPr lang="en-US" b="1" i="1" dirty="0">
                <a:cs typeface="Calibri"/>
              </a:rPr>
              <a:t>remember every  single time</a:t>
            </a:r>
            <a:r>
              <a:rPr lang="en-CA" i="1" dirty="0"/>
              <a:t>”</a:t>
            </a:r>
          </a:p>
          <a:p>
            <a:pPr algn="r"/>
            <a:r>
              <a:rPr lang="en-CA" i="1" dirty="0"/>
              <a:t>—P8</a:t>
            </a:r>
          </a:p>
        </p:txBody>
      </p:sp>
    </p:spTree>
    <p:extLst>
      <p:ext uri="{BB962C8B-B14F-4D97-AF65-F5344CB8AC3E}">
        <p14:creationId xmlns:p14="http://schemas.microsoft.com/office/powerpoint/2010/main" val="18649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2.22222E-6 L 0.00091 0.18959 " pathEditMode="relative" rAng="0" ptsTypes="AA">
                                      <p:cBhvr>
                                        <p:cTn id="9" dur="500" spd="-100000" fill="hold"/>
                                        <p:tgtEl>
                                          <p:spTgt spid="7"/>
                                        </p:tgtEl>
                                        <p:attrNameLst>
                                          <p:attrName>ppt_x</p:attrName>
                                          <p:attrName>ppt_y</p:attrName>
                                        </p:attrNameLst>
                                      </p:cBhvr>
                                      <p:rCtr x="39" y="9468"/>
                                    </p:animMotion>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2" presetClass="path" presetSubtype="0" accel="50000" decel="50000" fill="hold" grpId="1" nodeType="withEffect">
                                  <p:stCondLst>
                                    <p:cond delay="0"/>
                                  </p:stCondLst>
                                  <p:childTnLst>
                                    <p:animMotion origin="layout" path="M 6.25E-7 -2.59259E-6 L 0.02669 -0.25578 " pathEditMode="relative" rAng="0" ptsTypes="AA">
                                      <p:cBhvr>
                                        <p:cTn id="14" dur="500" fill="hold"/>
                                        <p:tgtEl>
                                          <p:spTgt spid="8"/>
                                        </p:tgtEl>
                                        <p:attrNameLst>
                                          <p:attrName>ppt_x</p:attrName>
                                          <p:attrName>ppt_y</p:attrName>
                                        </p:attrNameLst>
                                      </p:cBhvr>
                                      <p:rCtr x="1328" y="-12801"/>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42" presetClass="path" presetSubtype="0" accel="50000" decel="50000" fill="hold" grpId="1" nodeType="withEffect">
                                  <p:stCondLst>
                                    <p:cond delay="0"/>
                                  </p:stCondLst>
                                  <p:childTnLst>
                                    <p:animMotion origin="layout" path="M 6.25E-7 -3.7037E-6 L 0.00091 0.18959 " pathEditMode="relative" rAng="0" ptsTypes="AA">
                                      <p:cBhvr>
                                        <p:cTn id="21" dur="500" spd="-100000" fill="hold"/>
                                        <p:tgtEl>
                                          <p:spTgt spid="9"/>
                                        </p:tgtEl>
                                        <p:attrNameLst>
                                          <p:attrName>ppt_x</p:attrName>
                                          <p:attrName>ppt_y</p:attrName>
                                        </p:attrNameLst>
                                      </p:cBhvr>
                                      <p:rCtr x="39" y="9468"/>
                                    </p:animMotion>
                                  </p:childTnLst>
                                </p:cTn>
                              </p:par>
                              <p:par>
                                <p:cTn id="22" presetID="10" presetClass="exit" presetSubtype="0" fill="hold" grpId="2"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42" presetClass="path" presetSubtype="0" accel="50000" decel="50000" fill="hold" grpId="3" nodeType="withEffect">
                                  <p:stCondLst>
                                    <p:cond delay="0"/>
                                  </p:stCondLst>
                                  <p:childTnLst>
                                    <p:animMotion origin="layout" path="M 6.25E-7 -2.22222E-6 L 0.02786 -0.24166 " pathEditMode="relative" rAng="0" ptsTypes="AA">
                                      <p:cBhvr>
                                        <p:cTn id="26" dur="500" fill="hold"/>
                                        <p:tgtEl>
                                          <p:spTgt spid="7"/>
                                        </p:tgtEl>
                                        <p:attrNameLst>
                                          <p:attrName>ppt_x</p:attrName>
                                          <p:attrName>ppt_y</p:attrName>
                                        </p:attrNameLst>
                                      </p:cBhvr>
                                      <p:rCtr x="1393" y="-1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7" grpId="2" animBg="1"/>
      <p:bldP spid="7" grpId="3"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Benefits &amp; Use Cases</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fontScale="92500" lnSpcReduction="20000"/>
          </a:bodyPr>
          <a:lstStyle/>
          <a:p>
            <a:pPr marL="285750" indent="-285750">
              <a:buFont typeface="Arial"/>
              <a:buChar char="•"/>
            </a:pPr>
            <a:r>
              <a:rPr lang="en-US" b="1" dirty="0">
                <a:solidFill>
                  <a:srgbClr val="2D4558"/>
                </a:solidFill>
              </a:rPr>
              <a:t>Reduce necessary application and contextual switches</a:t>
            </a:r>
          </a:p>
          <a:p>
            <a:pPr marL="285750" indent="-285750">
              <a:buFont typeface="Arial"/>
              <a:buChar char="•"/>
            </a:pPr>
            <a:r>
              <a:rPr lang="en-US" b="1" dirty="0">
                <a:solidFill>
                  <a:srgbClr val="2D4558"/>
                </a:solidFill>
              </a:rPr>
              <a:t>Automatic mapping of higher-level tasks to commands</a:t>
            </a:r>
          </a:p>
          <a:p>
            <a:pPr marL="285750" indent="-285750">
              <a:buFont typeface="Arial"/>
              <a:buChar char="•"/>
            </a:pPr>
            <a:r>
              <a:rPr lang="en-US" b="1" dirty="0">
                <a:solidFill>
                  <a:srgbClr val="2D4558"/>
                </a:solidFill>
              </a:rPr>
              <a:t>Reduce the need for memorization</a:t>
            </a:r>
          </a:p>
          <a:p>
            <a:pPr marL="285750" indent="-285750">
              <a:buFont typeface="Arial"/>
              <a:buChar char="•"/>
            </a:pPr>
            <a:r>
              <a:rPr lang="en-US" b="1" dirty="0">
                <a:solidFill>
                  <a:srgbClr val="2D4558"/>
                </a:solidFill>
              </a:rPr>
              <a:t>Manage multiple tasks</a:t>
            </a:r>
          </a:p>
          <a:p>
            <a:pPr marL="285750" indent="-285750">
              <a:buFont typeface="Arial"/>
              <a:buChar char="•"/>
            </a:pPr>
            <a:r>
              <a:rPr lang="en-US" dirty="0">
                <a:solidFill>
                  <a:srgbClr val="2D4558"/>
                </a:solidFill>
              </a:rPr>
              <a:t>Support multi-step and cross-application tasks</a:t>
            </a:r>
          </a:p>
          <a:p>
            <a:pPr marL="285750" indent="-285750">
              <a:lnSpc>
                <a:spcPct val="129999"/>
              </a:lnSpc>
              <a:buFont typeface="Arial"/>
              <a:buChar char="•"/>
            </a:pPr>
            <a:r>
              <a:rPr lang="en-US" dirty="0">
                <a:solidFill>
                  <a:srgbClr val="2D4558"/>
                </a:solidFill>
              </a:rPr>
              <a:t>Reduce explicit specification of context</a:t>
            </a:r>
          </a:p>
          <a:p>
            <a:pPr marL="285750" indent="-285750">
              <a:lnSpc>
                <a:spcPct val="129999"/>
              </a:lnSpc>
              <a:buFont typeface="Arial"/>
              <a:buChar char="•"/>
            </a:pPr>
            <a:r>
              <a:rPr lang="en-US" dirty="0">
                <a:solidFill>
                  <a:srgbClr val="2D4558"/>
                </a:solidFill>
              </a:rPr>
              <a:t>Enforce team processes</a:t>
            </a:r>
          </a:p>
          <a:p>
            <a:pPr marL="285750" indent="-285750">
              <a:lnSpc>
                <a:spcPct val="129999"/>
              </a:lnSpc>
              <a:buFont typeface="Arial"/>
              <a:buChar char="•"/>
            </a:pPr>
            <a:r>
              <a:rPr lang="en-US" dirty="0">
                <a:solidFill>
                  <a:srgbClr val="2D4558"/>
                </a:solidFill>
              </a:rPr>
              <a:t>Workflow history</a:t>
            </a:r>
          </a:p>
          <a:p>
            <a:pPr marL="285750" indent="-285750">
              <a:lnSpc>
                <a:spcPct val="129999"/>
              </a:lnSpc>
              <a:buFont typeface="Arial"/>
              <a:buChar char="•"/>
            </a:pPr>
            <a:r>
              <a:rPr lang="en-US" dirty="0">
                <a:solidFill>
                  <a:srgbClr val="2D4558"/>
                </a:solidFill>
              </a:rPr>
              <a:t>Alternative to typing/GUI</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29</a:t>
            </a:fld>
            <a:endParaRPr lang="en-CA"/>
          </a:p>
        </p:txBody>
      </p:sp>
    </p:spTree>
    <p:extLst>
      <p:ext uri="{BB962C8B-B14F-4D97-AF65-F5344CB8AC3E}">
        <p14:creationId xmlns:p14="http://schemas.microsoft.com/office/powerpoint/2010/main" val="186385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3</a:t>
            </a:fld>
            <a:endParaRPr lang="en-CA"/>
          </a:p>
        </p:txBody>
      </p:sp>
      <p:sp>
        <p:nvSpPr>
          <p:cNvPr id="5" name="Thought Bubble: Cloud 4">
            <a:extLst>
              <a:ext uri="{FF2B5EF4-FFF2-40B4-BE49-F238E27FC236}">
                <a16:creationId xmlns:a16="http://schemas.microsoft.com/office/drawing/2014/main" id="{56817A00-FB09-4EE6-A128-DA0FB43FCB14}"/>
              </a:ext>
            </a:extLst>
          </p:cNvPr>
          <p:cNvSpPr/>
          <p:nvPr/>
        </p:nvSpPr>
        <p:spPr>
          <a:xfrm>
            <a:off x="7201132" y="325583"/>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ready to start working on my next bug report.</a:t>
            </a:r>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spTree>
    <p:extLst>
      <p:ext uri="{BB962C8B-B14F-4D97-AF65-F5344CB8AC3E}">
        <p14:creationId xmlns:p14="http://schemas.microsoft.com/office/powerpoint/2010/main" val="185015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Challenges &amp; Future Work</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a:bodyPr>
          <a:lstStyle/>
          <a:p>
            <a:pPr marL="285750" indent="-285750">
              <a:buFont typeface="Arial"/>
              <a:buChar char="•"/>
            </a:pPr>
            <a:r>
              <a:rPr lang="en-US" b="1" dirty="0">
                <a:solidFill>
                  <a:srgbClr val="2D4558"/>
                </a:solidFill>
              </a:rPr>
              <a:t>Voice interface</a:t>
            </a:r>
          </a:p>
          <a:p>
            <a:pPr marL="285750" indent="-285750">
              <a:lnSpc>
                <a:spcPct val="129999"/>
              </a:lnSpc>
              <a:buFont typeface="Arial"/>
              <a:buChar char="•"/>
            </a:pPr>
            <a:r>
              <a:rPr lang="en-US" b="1" dirty="0">
                <a:solidFill>
                  <a:srgbClr val="2D4558"/>
                </a:solidFill>
              </a:rPr>
              <a:t>Transparency</a:t>
            </a:r>
          </a:p>
          <a:p>
            <a:pPr marL="285750" indent="-285750">
              <a:lnSpc>
                <a:spcPct val="129999"/>
              </a:lnSpc>
              <a:buFont typeface="Arial"/>
              <a:buChar char="•"/>
            </a:pPr>
            <a:r>
              <a:rPr lang="en-US" b="1" dirty="0">
                <a:solidFill>
                  <a:srgbClr val="2D4558"/>
                </a:solidFill>
              </a:rPr>
              <a:t>Customization</a:t>
            </a:r>
          </a:p>
          <a:p>
            <a:pPr marL="285750" indent="-285750">
              <a:lnSpc>
                <a:spcPct val="129999"/>
              </a:lnSpc>
              <a:buFont typeface="Arial"/>
              <a:buChar char="•"/>
            </a:pPr>
            <a:r>
              <a:rPr lang="en-US" dirty="0">
                <a:solidFill>
                  <a:srgbClr val="2D4558"/>
                </a:solidFill>
              </a:rPr>
              <a:t>Completeness: most workflows should be supported</a:t>
            </a:r>
          </a:p>
          <a:p>
            <a:pPr marL="285750" indent="-285750">
              <a:lnSpc>
                <a:spcPct val="129999"/>
              </a:lnSpc>
              <a:buFont typeface="Arial"/>
              <a:buChar char="•"/>
            </a:pPr>
            <a:r>
              <a:rPr lang="en-US" dirty="0">
                <a:solidFill>
                  <a:srgbClr val="2D4558"/>
                </a:solidFill>
              </a:rPr>
              <a:t>Understanding: similar utterances might mean different things</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30</a:t>
            </a:fld>
            <a:endParaRPr lang="en-CA"/>
          </a:p>
        </p:txBody>
      </p:sp>
      <p:sp>
        <p:nvSpPr>
          <p:cNvPr id="7" name="Rectangle: Rounded Corners 6">
            <a:extLst>
              <a:ext uri="{FF2B5EF4-FFF2-40B4-BE49-F238E27FC236}">
                <a16:creationId xmlns:a16="http://schemas.microsoft.com/office/drawing/2014/main" id="{0426CD05-A2D9-427A-8B04-04FA7132C4DC}"/>
              </a:ext>
            </a:extLst>
          </p:cNvPr>
          <p:cNvSpPr/>
          <p:nvPr/>
        </p:nvSpPr>
        <p:spPr>
          <a:xfrm>
            <a:off x="6096000" y="15922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i="1" dirty="0">
                <a:cs typeface="Calibri"/>
              </a:rPr>
              <a:t>I imagine a room full of people talking directly to their computers would be a </a:t>
            </a:r>
            <a:r>
              <a:rPr lang="en-CA" b="1" i="1" dirty="0">
                <a:cs typeface="Calibri"/>
              </a:rPr>
              <a:t>little chaotic</a:t>
            </a:r>
            <a:r>
              <a:rPr lang="en-CA" i="1" dirty="0">
                <a:cs typeface="Calibri"/>
              </a:rPr>
              <a:t>.</a:t>
            </a:r>
            <a:r>
              <a:rPr lang="en-CA" i="1" dirty="0"/>
              <a:t>”</a:t>
            </a:r>
          </a:p>
          <a:p>
            <a:pPr algn="r"/>
            <a:r>
              <a:rPr lang="en-CA" i="1" dirty="0"/>
              <a:t>—P2</a:t>
            </a:r>
          </a:p>
        </p:txBody>
      </p:sp>
    </p:spTree>
    <p:extLst>
      <p:ext uri="{BB962C8B-B14F-4D97-AF65-F5344CB8AC3E}">
        <p14:creationId xmlns:p14="http://schemas.microsoft.com/office/powerpoint/2010/main" val="326392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1.11111E-6 L 0.00091 0.18958 " pathEditMode="relative" rAng="0" ptsTypes="AA">
                                      <p:cBhvr>
                                        <p:cTn id="9" dur="500" spd="-100000" fill="hold"/>
                                        <p:tgtEl>
                                          <p:spTgt spid="7"/>
                                        </p:tgtEl>
                                        <p:attrNameLst>
                                          <p:attrName>ppt_x</p:attrName>
                                          <p:attrName>ppt_y</p:attrName>
                                        </p:attrNameLst>
                                      </p:cBhvr>
                                      <p:rCtr x="39" y="9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Challenges &amp; Future Work</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a:bodyPr>
          <a:lstStyle/>
          <a:p>
            <a:pPr marL="285750" indent="-285750">
              <a:buFont typeface="Arial"/>
              <a:buChar char="•"/>
            </a:pPr>
            <a:r>
              <a:rPr lang="en-US" b="1" dirty="0">
                <a:solidFill>
                  <a:srgbClr val="2D4558"/>
                </a:solidFill>
              </a:rPr>
              <a:t>Voice interface</a:t>
            </a:r>
          </a:p>
          <a:p>
            <a:pPr marL="285750" indent="-285750">
              <a:lnSpc>
                <a:spcPct val="129999"/>
              </a:lnSpc>
              <a:buFont typeface="Arial"/>
              <a:buChar char="•"/>
            </a:pPr>
            <a:r>
              <a:rPr lang="en-US" b="1" dirty="0">
                <a:solidFill>
                  <a:srgbClr val="2D4558"/>
                </a:solidFill>
              </a:rPr>
              <a:t>Transparency</a:t>
            </a:r>
          </a:p>
          <a:p>
            <a:pPr marL="285750" indent="-285750">
              <a:lnSpc>
                <a:spcPct val="129999"/>
              </a:lnSpc>
              <a:buFont typeface="Arial"/>
              <a:buChar char="•"/>
            </a:pPr>
            <a:r>
              <a:rPr lang="en-US" b="1" dirty="0">
                <a:solidFill>
                  <a:srgbClr val="2D4558"/>
                </a:solidFill>
              </a:rPr>
              <a:t>Customization</a:t>
            </a:r>
          </a:p>
          <a:p>
            <a:pPr marL="285750" indent="-285750">
              <a:lnSpc>
                <a:spcPct val="129999"/>
              </a:lnSpc>
              <a:buFont typeface="Arial"/>
              <a:buChar char="•"/>
            </a:pPr>
            <a:r>
              <a:rPr lang="en-US" dirty="0">
                <a:solidFill>
                  <a:srgbClr val="2D4558"/>
                </a:solidFill>
              </a:rPr>
              <a:t>Completeness: most workflows should be supported</a:t>
            </a:r>
          </a:p>
          <a:p>
            <a:pPr marL="285750" indent="-285750">
              <a:lnSpc>
                <a:spcPct val="129999"/>
              </a:lnSpc>
              <a:buFont typeface="Arial"/>
              <a:buChar char="•"/>
            </a:pPr>
            <a:r>
              <a:rPr lang="en-US" dirty="0">
                <a:solidFill>
                  <a:srgbClr val="2D4558"/>
                </a:solidFill>
              </a:rPr>
              <a:t>Understanding: similar utterances might mean different things</a:t>
            </a:r>
          </a:p>
          <a:p>
            <a:pPr marL="285750" indent="-285750">
              <a:spcBef>
                <a:spcPct val="0"/>
              </a:spcBef>
            </a:pPr>
            <a:endParaRPr lang="en-CA" altLang="en-US" dirty="0">
              <a:solidFill>
                <a:srgbClr val="2D4558"/>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31</a:t>
            </a:fld>
            <a:endParaRPr lang="en-CA"/>
          </a:p>
        </p:txBody>
      </p:sp>
      <p:sp>
        <p:nvSpPr>
          <p:cNvPr id="8" name="Rectangle: Rounded Corners 7">
            <a:extLst>
              <a:ext uri="{FF2B5EF4-FFF2-40B4-BE49-F238E27FC236}">
                <a16:creationId xmlns:a16="http://schemas.microsoft.com/office/drawing/2014/main" id="{36423201-2191-4A14-8FA0-8123999A8684}"/>
              </a:ext>
            </a:extLst>
          </p:cNvPr>
          <p:cNvSpPr/>
          <p:nvPr/>
        </p:nvSpPr>
        <p:spPr>
          <a:xfrm>
            <a:off x="6096000" y="15922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i="1" dirty="0">
                <a:cs typeface="Calibri"/>
              </a:rPr>
              <a:t>I imagine a room full of people talking directly to their computers would be a </a:t>
            </a:r>
            <a:r>
              <a:rPr lang="en-CA" b="1" i="1" dirty="0">
                <a:cs typeface="Calibri"/>
              </a:rPr>
              <a:t>little chaotic</a:t>
            </a:r>
            <a:r>
              <a:rPr lang="en-CA" i="1" dirty="0">
                <a:cs typeface="Calibri"/>
              </a:rPr>
              <a:t>.</a:t>
            </a:r>
            <a:r>
              <a:rPr lang="en-CA" i="1" dirty="0"/>
              <a:t>”</a:t>
            </a:r>
          </a:p>
          <a:p>
            <a:pPr algn="r"/>
            <a:r>
              <a:rPr lang="en-CA" i="1" dirty="0"/>
              <a:t>—P2</a:t>
            </a:r>
          </a:p>
        </p:txBody>
      </p:sp>
      <p:sp>
        <p:nvSpPr>
          <p:cNvPr id="7" name="Rectangle: Rounded Corners 6" hidden="1">
            <a:extLst>
              <a:ext uri="{FF2B5EF4-FFF2-40B4-BE49-F238E27FC236}">
                <a16:creationId xmlns:a16="http://schemas.microsoft.com/office/drawing/2014/main" id="{EBE4A070-02D8-48CC-9269-B31F380DE3D7}"/>
              </a:ext>
            </a:extLst>
          </p:cNvPr>
          <p:cNvSpPr/>
          <p:nvPr/>
        </p:nvSpPr>
        <p:spPr>
          <a:xfrm>
            <a:off x="6096000" y="15922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i="1" dirty="0">
                <a:cs typeface="Calibri"/>
              </a:rPr>
              <a:t>I have to </a:t>
            </a:r>
            <a:r>
              <a:rPr lang="en-CA" b="1" i="1" dirty="0">
                <a:cs typeface="Calibri"/>
              </a:rPr>
              <a:t>know exactly what [</a:t>
            </a:r>
            <a:r>
              <a:rPr lang="en-CA" b="1" i="1" dirty="0" err="1">
                <a:cs typeface="Calibri"/>
              </a:rPr>
              <a:t>Devy</a:t>
            </a:r>
            <a:r>
              <a:rPr lang="en-CA" b="1" i="1" dirty="0">
                <a:cs typeface="Calibri"/>
              </a:rPr>
              <a:t>] is doing</a:t>
            </a:r>
            <a:r>
              <a:rPr lang="en-CA" i="1" dirty="0">
                <a:cs typeface="Calibri"/>
              </a:rPr>
              <a:t> behind the scenes</a:t>
            </a:r>
            <a:r>
              <a:rPr lang="en-CA" i="1" dirty="0"/>
              <a:t>”</a:t>
            </a:r>
          </a:p>
          <a:p>
            <a:pPr algn="r"/>
            <a:r>
              <a:rPr lang="en-CA" i="1" dirty="0"/>
              <a:t>—P8</a:t>
            </a:r>
          </a:p>
        </p:txBody>
      </p:sp>
      <p:sp>
        <p:nvSpPr>
          <p:cNvPr id="9" name="Rectangle: Rounded Corners 8">
            <a:extLst>
              <a:ext uri="{FF2B5EF4-FFF2-40B4-BE49-F238E27FC236}">
                <a16:creationId xmlns:a16="http://schemas.microsoft.com/office/drawing/2014/main" id="{C909E79F-A634-422A-B1EA-196CB25D8004}"/>
              </a:ext>
            </a:extLst>
          </p:cNvPr>
          <p:cNvSpPr/>
          <p:nvPr/>
        </p:nvSpPr>
        <p:spPr>
          <a:xfrm>
            <a:off x="6096000" y="15922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i="1" dirty="0">
                <a:cs typeface="Calibri"/>
              </a:rPr>
              <a:t>I have to </a:t>
            </a:r>
            <a:r>
              <a:rPr lang="en-CA" b="1" i="1" dirty="0">
                <a:cs typeface="Calibri"/>
              </a:rPr>
              <a:t>know exactly what [</a:t>
            </a:r>
            <a:r>
              <a:rPr lang="en-CA" b="1" i="1" dirty="0" err="1">
                <a:cs typeface="Calibri"/>
              </a:rPr>
              <a:t>Devy</a:t>
            </a:r>
            <a:r>
              <a:rPr lang="en-CA" b="1" i="1" dirty="0">
                <a:cs typeface="Calibri"/>
              </a:rPr>
              <a:t>] is doing</a:t>
            </a:r>
            <a:r>
              <a:rPr lang="en-CA" i="1" dirty="0">
                <a:cs typeface="Calibri"/>
              </a:rPr>
              <a:t> behind the scenes</a:t>
            </a:r>
            <a:r>
              <a:rPr lang="en-CA" i="1" dirty="0"/>
              <a:t>”</a:t>
            </a:r>
          </a:p>
          <a:p>
            <a:pPr algn="r"/>
            <a:r>
              <a:rPr lang="en-CA" i="1" dirty="0"/>
              <a:t>—P8</a:t>
            </a:r>
          </a:p>
        </p:txBody>
      </p:sp>
    </p:spTree>
    <p:extLst>
      <p:ext uri="{BB962C8B-B14F-4D97-AF65-F5344CB8AC3E}">
        <p14:creationId xmlns:p14="http://schemas.microsoft.com/office/powerpoint/2010/main" val="3955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1.11111E-6 L 0.00091 0.18958 " pathEditMode="relative" rAng="0" ptsTypes="AA">
                                      <p:cBhvr>
                                        <p:cTn id="9" dur="500" spd="-100000" fill="hold"/>
                                        <p:tgtEl>
                                          <p:spTgt spid="7"/>
                                        </p:tgtEl>
                                        <p:attrNameLst>
                                          <p:attrName>ppt_x</p:attrName>
                                          <p:attrName>ppt_y</p:attrName>
                                        </p:attrNameLst>
                                      </p:cBhvr>
                                      <p:rCtr x="39" y="9468"/>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42" presetClass="path" presetSubtype="0" accel="50000" decel="50000" fill="hold" grpId="1" nodeType="withEffect">
                                  <p:stCondLst>
                                    <p:cond delay="0"/>
                                  </p:stCondLst>
                                  <p:childTnLst>
                                    <p:animMotion origin="layout" path="M 6.25E-7 1.11111E-6 L 0.02578 -0.16968 " pathEditMode="relative" rAng="0" ptsTypes="AA">
                                      <p:cBhvr>
                                        <p:cTn id="16" dur="500" fill="hold"/>
                                        <p:tgtEl>
                                          <p:spTgt spid="8"/>
                                        </p:tgtEl>
                                        <p:attrNameLst>
                                          <p:attrName>ppt_x</p:attrName>
                                          <p:attrName>ppt_y</p:attrName>
                                        </p:attrNameLst>
                                      </p:cBhvr>
                                      <p:rCtr x="1289" y="-8495"/>
                                    </p:animMotion>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42" presetClass="path" presetSubtype="0" accel="50000" decel="50000" fill="hold" grpId="1" nodeType="withEffect">
                                  <p:stCondLst>
                                    <p:cond delay="0"/>
                                  </p:stCondLst>
                                  <p:childTnLst>
                                    <p:animMotion origin="layout" path="M 6.25E-7 1.11111E-6 L -0.00117 0.2287 " pathEditMode="relative" rAng="0" ptsTypes="AA">
                                      <p:cBhvr>
                                        <p:cTn id="20" dur="500" spd="-100000" fill="hold"/>
                                        <p:tgtEl>
                                          <p:spTgt spid="9"/>
                                        </p:tgtEl>
                                        <p:attrNameLst>
                                          <p:attrName>ppt_x</p:attrName>
                                          <p:attrName>ppt_y</p:attrName>
                                        </p:attrNameLst>
                                      </p:cBhvr>
                                      <p:rCtr x="-65"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9" grpId="0" animBg="1"/>
      <p:bldP spid="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B03181-4A52-4D3E-BCA5-4354DD8B47C7}"/>
              </a:ext>
            </a:extLst>
          </p:cNvPr>
          <p:cNvSpPr>
            <a:spLocks noGrp="1"/>
          </p:cNvSpPr>
          <p:nvPr>
            <p:ph type="title"/>
          </p:nvPr>
        </p:nvSpPr>
        <p:spPr/>
        <p:txBody>
          <a:bodyPr>
            <a:normAutofit/>
          </a:bodyPr>
          <a:lstStyle/>
          <a:p>
            <a:r>
              <a:rPr lang="en-CA" sz="4000" dirty="0">
                <a:solidFill>
                  <a:srgbClr val="6C958E"/>
                </a:solidFill>
              </a:rPr>
              <a:t>Challenges &amp; Future Work</a:t>
            </a:r>
            <a:endParaRPr lang="en-CA" sz="4000" dirty="0"/>
          </a:p>
        </p:txBody>
      </p:sp>
      <p:sp>
        <p:nvSpPr>
          <p:cNvPr id="6" name="Content Placeholder 5">
            <a:extLst>
              <a:ext uri="{FF2B5EF4-FFF2-40B4-BE49-F238E27FC236}">
                <a16:creationId xmlns:a16="http://schemas.microsoft.com/office/drawing/2014/main" id="{ADE548A8-D5F4-4A1A-BF68-DE1D2F287E58}"/>
              </a:ext>
            </a:extLst>
          </p:cNvPr>
          <p:cNvSpPr>
            <a:spLocks noGrp="1"/>
          </p:cNvSpPr>
          <p:nvPr>
            <p:ph idx="1"/>
          </p:nvPr>
        </p:nvSpPr>
        <p:spPr/>
        <p:txBody>
          <a:bodyPr>
            <a:normAutofit/>
          </a:bodyPr>
          <a:lstStyle/>
          <a:p>
            <a:pPr marL="285750" indent="-285750">
              <a:buFont typeface="Arial"/>
              <a:buChar char="•"/>
            </a:pPr>
            <a:r>
              <a:rPr lang="en-US" b="1" dirty="0">
                <a:solidFill>
                  <a:srgbClr val="2D4558"/>
                </a:solidFill>
              </a:rPr>
              <a:t>Voice interface</a:t>
            </a:r>
          </a:p>
          <a:p>
            <a:pPr marL="285750" indent="-285750">
              <a:lnSpc>
                <a:spcPct val="129999"/>
              </a:lnSpc>
              <a:buFont typeface="Arial"/>
              <a:buChar char="•"/>
            </a:pPr>
            <a:r>
              <a:rPr lang="en-US" b="1" dirty="0">
                <a:solidFill>
                  <a:srgbClr val="2D4558"/>
                </a:solidFill>
              </a:rPr>
              <a:t>Transparency</a:t>
            </a:r>
          </a:p>
          <a:p>
            <a:pPr marL="285750" indent="-285750">
              <a:lnSpc>
                <a:spcPct val="129999"/>
              </a:lnSpc>
              <a:buFont typeface="Arial"/>
              <a:buChar char="•"/>
            </a:pPr>
            <a:r>
              <a:rPr lang="en-US" b="1" dirty="0">
                <a:solidFill>
                  <a:srgbClr val="2D4558"/>
                </a:solidFill>
              </a:rPr>
              <a:t>Customization</a:t>
            </a:r>
          </a:p>
          <a:p>
            <a:pPr marL="285750" indent="-285750">
              <a:lnSpc>
                <a:spcPct val="129999"/>
              </a:lnSpc>
              <a:buFont typeface="Arial"/>
              <a:buChar char="•"/>
            </a:pPr>
            <a:r>
              <a:rPr lang="en-US" dirty="0">
                <a:solidFill>
                  <a:srgbClr val="2D4558"/>
                </a:solidFill>
              </a:rPr>
              <a:t>Completeness: most workflows should be supported</a:t>
            </a:r>
          </a:p>
          <a:p>
            <a:pPr marL="285750" indent="-285750">
              <a:lnSpc>
                <a:spcPct val="129999"/>
              </a:lnSpc>
              <a:buFont typeface="Arial"/>
              <a:buChar char="•"/>
            </a:pPr>
            <a:r>
              <a:rPr lang="en-US" dirty="0">
                <a:solidFill>
                  <a:srgbClr val="2D4558"/>
                </a:solidFill>
              </a:rPr>
              <a:t>Understanding: similar utterances might mean different things</a:t>
            </a:r>
          </a:p>
        </p:txBody>
      </p:sp>
      <p:sp>
        <p:nvSpPr>
          <p:cNvPr id="4" name="Slide Number Placeholder 3">
            <a:extLst>
              <a:ext uri="{FF2B5EF4-FFF2-40B4-BE49-F238E27FC236}">
                <a16:creationId xmlns:a16="http://schemas.microsoft.com/office/drawing/2014/main" id="{E3328A54-842D-434E-AB3A-3BB73B331636}"/>
              </a:ext>
            </a:extLst>
          </p:cNvPr>
          <p:cNvSpPr>
            <a:spLocks noGrp="1"/>
          </p:cNvSpPr>
          <p:nvPr>
            <p:ph type="sldNum" sz="quarter" idx="12"/>
          </p:nvPr>
        </p:nvSpPr>
        <p:spPr/>
        <p:txBody>
          <a:bodyPr/>
          <a:lstStyle/>
          <a:p>
            <a:fld id="{096AB1A4-1376-4B7E-84A4-26A90531B500}" type="slidenum">
              <a:rPr lang="en-CA" smtClean="0"/>
              <a:t>32</a:t>
            </a:fld>
            <a:endParaRPr lang="en-CA"/>
          </a:p>
        </p:txBody>
      </p:sp>
      <p:sp>
        <p:nvSpPr>
          <p:cNvPr id="9" name="Rectangle: Rounded Corners 8">
            <a:extLst>
              <a:ext uri="{FF2B5EF4-FFF2-40B4-BE49-F238E27FC236}">
                <a16:creationId xmlns:a16="http://schemas.microsoft.com/office/drawing/2014/main" id="{87FEB541-4A5E-440E-A1A3-EA8F96A5C7C5}"/>
              </a:ext>
            </a:extLst>
          </p:cNvPr>
          <p:cNvSpPr/>
          <p:nvPr/>
        </p:nvSpPr>
        <p:spPr>
          <a:xfrm>
            <a:off x="6096000" y="1592263"/>
            <a:ext cx="5324668" cy="951078"/>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CA" i="1" dirty="0">
                <a:cs typeface="Calibri"/>
              </a:rPr>
              <a:t>I have to </a:t>
            </a:r>
            <a:r>
              <a:rPr lang="en-CA" b="1" i="1" dirty="0">
                <a:cs typeface="Calibri"/>
              </a:rPr>
              <a:t>know exactly what [</a:t>
            </a:r>
            <a:r>
              <a:rPr lang="en-CA" b="1" i="1" dirty="0" err="1">
                <a:cs typeface="Calibri"/>
              </a:rPr>
              <a:t>Devy</a:t>
            </a:r>
            <a:r>
              <a:rPr lang="en-CA" b="1" i="1" dirty="0">
                <a:cs typeface="Calibri"/>
              </a:rPr>
              <a:t>] is doing</a:t>
            </a:r>
            <a:r>
              <a:rPr lang="en-CA" i="1" dirty="0">
                <a:cs typeface="Calibri"/>
              </a:rPr>
              <a:t> behind the scenes</a:t>
            </a:r>
            <a:r>
              <a:rPr lang="en-CA" i="1" dirty="0"/>
              <a:t>”</a:t>
            </a:r>
          </a:p>
          <a:p>
            <a:pPr algn="r"/>
            <a:r>
              <a:rPr lang="en-CA" i="1" dirty="0"/>
              <a:t>—P8</a:t>
            </a:r>
          </a:p>
        </p:txBody>
      </p:sp>
      <p:sp>
        <p:nvSpPr>
          <p:cNvPr id="7" name="Rectangle: Rounded Corners 6">
            <a:extLst>
              <a:ext uri="{FF2B5EF4-FFF2-40B4-BE49-F238E27FC236}">
                <a16:creationId xmlns:a16="http://schemas.microsoft.com/office/drawing/2014/main" id="{FD818246-719E-45D6-8434-D2F57226BF03}"/>
              </a:ext>
            </a:extLst>
          </p:cNvPr>
          <p:cNvSpPr/>
          <p:nvPr/>
        </p:nvSpPr>
        <p:spPr>
          <a:xfrm>
            <a:off x="6096000" y="1592263"/>
            <a:ext cx="5324668" cy="675924"/>
          </a:xfrm>
          <a:prstGeom prst="roundRect">
            <a:avLst/>
          </a:prstGeom>
          <a:solidFill>
            <a:srgbClr val="094074"/>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CA" i="1" dirty="0"/>
              <a:t>“</a:t>
            </a:r>
            <a:r>
              <a:rPr lang="en-US" i="1" dirty="0">
                <a:cs typeface="Calibri"/>
              </a:rPr>
              <a:t>everyone’s got a little bit of a </a:t>
            </a:r>
            <a:r>
              <a:rPr lang="en-US" b="1" i="1" dirty="0">
                <a:cs typeface="Calibri"/>
              </a:rPr>
              <a:t>different workflow</a:t>
            </a:r>
            <a:r>
              <a:rPr lang="en-CA" i="1" dirty="0"/>
              <a:t>”</a:t>
            </a:r>
          </a:p>
          <a:p>
            <a:pPr algn="r"/>
            <a:r>
              <a:rPr lang="en-CA" i="1" dirty="0"/>
              <a:t>—P2</a:t>
            </a:r>
          </a:p>
        </p:txBody>
      </p:sp>
    </p:spTree>
    <p:extLst>
      <p:ext uri="{BB962C8B-B14F-4D97-AF65-F5344CB8AC3E}">
        <p14:creationId xmlns:p14="http://schemas.microsoft.com/office/powerpoint/2010/main" val="14591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2" presetClass="path" presetSubtype="0" accel="50000" decel="50000" fill="hold" grpId="1" nodeType="withEffect">
                                  <p:stCondLst>
                                    <p:cond delay="0"/>
                                  </p:stCondLst>
                                  <p:childTnLst>
                                    <p:animMotion origin="layout" path="M 6.25E-7 -1.48148E-6 L 0.00091 0.18958 " pathEditMode="relative" rAng="0" ptsTypes="AA">
                                      <p:cBhvr>
                                        <p:cTn id="9" dur="500" spd="-100000" fill="hold"/>
                                        <p:tgtEl>
                                          <p:spTgt spid="7"/>
                                        </p:tgtEl>
                                        <p:attrNameLst>
                                          <p:attrName>ppt_x</p:attrName>
                                          <p:attrName>ppt_y</p:attrName>
                                        </p:attrNameLst>
                                      </p:cBhvr>
                                      <p:rCtr x="39" y="9468"/>
                                    </p:animMotion>
                                  </p:childTnLst>
                                </p:cTn>
                              </p:par>
                              <p:par>
                                <p:cTn id="10" presetID="10" presetClass="exit" presetSubtype="0" fill="hold" grpId="0"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42" presetClass="path" presetSubtype="0" accel="50000" decel="50000" fill="hold" grpId="1" nodeType="withEffect">
                                  <p:stCondLst>
                                    <p:cond delay="0"/>
                                  </p:stCondLst>
                                  <p:childTnLst>
                                    <p:animMotion origin="layout" path="M 6.25E-7 1.11111E-6 L 0.01706 -0.16806 " pathEditMode="relative" rAng="0" ptsTypes="AA">
                                      <p:cBhvr>
                                        <p:cTn id="14" dur="500" fill="hold"/>
                                        <p:tgtEl>
                                          <p:spTgt spid="9"/>
                                        </p:tgtEl>
                                        <p:attrNameLst>
                                          <p:attrName>ppt_x</p:attrName>
                                          <p:attrName>ppt_y</p:attrName>
                                        </p:attrNameLst>
                                      </p:cBhvr>
                                      <p:rCtr x="846"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FC3C-79D3-4D12-84F9-AF913819C295}"/>
              </a:ext>
            </a:extLst>
          </p:cNvPr>
          <p:cNvSpPr>
            <a:spLocks noGrp="1"/>
          </p:cNvSpPr>
          <p:nvPr>
            <p:ph type="title"/>
          </p:nvPr>
        </p:nvSpPr>
        <p:spPr/>
        <p:txBody>
          <a:bodyPr/>
          <a:lstStyle/>
          <a:p>
            <a:r>
              <a:rPr lang="en-US" sz="4000" dirty="0">
                <a:solidFill>
                  <a:srgbClr val="6C958E"/>
                </a:solidFill>
              </a:rPr>
              <a:t>Assisted Workflow Summary</a:t>
            </a:r>
          </a:p>
        </p:txBody>
      </p:sp>
      <p:sp>
        <p:nvSpPr>
          <p:cNvPr id="4" name="Slide Number Placeholder 3">
            <a:extLst>
              <a:ext uri="{FF2B5EF4-FFF2-40B4-BE49-F238E27FC236}">
                <a16:creationId xmlns:a16="http://schemas.microsoft.com/office/drawing/2014/main" id="{F5DFB452-E6D7-41D5-9084-E53AE7973FC9}"/>
              </a:ext>
            </a:extLst>
          </p:cNvPr>
          <p:cNvSpPr>
            <a:spLocks noGrp="1"/>
          </p:cNvSpPr>
          <p:nvPr>
            <p:ph type="sldNum" sz="quarter" idx="12"/>
          </p:nvPr>
        </p:nvSpPr>
        <p:spPr/>
        <p:txBody>
          <a:bodyPr/>
          <a:lstStyle/>
          <a:p>
            <a:fld id="{096AB1A4-1376-4B7E-84A4-26A90531B500}" type="slidenum">
              <a:rPr lang="en-CA" smtClean="0"/>
              <a:t>33</a:t>
            </a:fld>
            <a:endParaRPr lang="en-CA"/>
          </a:p>
        </p:txBody>
      </p:sp>
      <p:grpSp>
        <p:nvGrpSpPr>
          <p:cNvPr id="22" name="Group 21">
            <a:extLst>
              <a:ext uri="{FF2B5EF4-FFF2-40B4-BE49-F238E27FC236}">
                <a16:creationId xmlns:a16="http://schemas.microsoft.com/office/drawing/2014/main" id="{1E99787B-0157-48B2-87D9-0367A27C58A9}"/>
              </a:ext>
            </a:extLst>
          </p:cNvPr>
          <p:cNvGrpSpPr/>
          <p:nvPr/>
        </p:nvGrpSpPr>
        <p:grpSpPr>
          <a:xfrm>
            <a:off x="6514179" y="826798"/>
            <a:ext cx="4839621" cy="2271878"/>
            <a:chOff x="6514179" y="826798"/>
            <a:chExt cx="4839621" cy="2271878"/>
          </a:xfrm>
        </p:grpSpPr>
        <p:sp>
          <p:nvSpPr>
            <p:cNvPr id="15" name="Rectangle 14">
              <a:extLst>
                <a:ext uri="{FF2B5EF4-FFF2-40B4-BE49-F238E27FC236}">
                  <a16:creationId xmlns:a16="http://schemas.microsoft.com/office/drawing/2014/main" id="{0A4AC84F-DBCF-44E7-8BF5-8A075DA4FB50}"/>
                </a:ext>
              </a:extLst>
            </p:cNvPr>
            <p:cNvSpPr/>
            <p:nvPr/>
          </p:nvSpPr>
          <p:spPr>
            <a:xfrm>
              <a:off x="8041432" y="826798"/>
              <a:ext cx="3312368" cy="1727780"/>
            </a:xfrm>
            <a:prstGeom prst="rect">
              <a:avLst/>
            </a:prstGeom>
            <a:pattFill prst="pct25">
              <a:fgClr>
                <a:srgbClr val="9C6F3E"/>
              </a:fgClr>
              <a:bgClr>
                <a:srgbClr val="BC8644"/>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D4C29F43-FD1C-4E7A-9C50-EA4B89B634F7}"/>
                </a:ext>
              </a:extLst>
            </p:cNvPr>
            <p:cNvSpPr/>
            <p:nvPr/>
          </p:nvSpPr>
          <p:spPr>
            <a:xfrm>
              <a:off x="8123721" y="902159"/>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Issue #37</a:t>
              </a:r>
              <a:endParaRPr lang="en-US" sz="1400" dirty="0">
                <a:solidFill>
                  <a:schemeClr val="bg2">
                    <a:lumMod val="50000"/>
                  </a:schemeClr>
                </a:solidFill>
              </a:endParaRPr>
            </a:p>
          </p:txBody>
        </p:sp>
        <p:sp>
          <p:nvSpPr>
            <p:cNvPr id="17" name="Rectangle 16">
              <a:extLst>
                <a:ext uri="{FF2B5EF4-FFF2-40B4-BE49-F238E27FC236}">
                  <a16:creationId xmlns:a16="http://schemas.microsoft.com/office/drawing/2014/main" id="{384F3FBE-8424-4546-8E6F-52D6C6E99FBB}"/>
                </a:ext>
              </a:extLst>
            </p:cNvPr>
            <p:cNvSpPr/>
            <p:nvPr/>
          </p:nvSpPr>
          <p:spPr>
            <a:xfrm>
              <a:off x="8123721" y="1274774"/>
              <a:ext cx="1254548"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Project </a:t>
              </a:r>
              <a:r>
                <a:rPr lang="en-US" sz="1400" dirty="0" err="1"/>
                <a:t>Devy</a:t>
              </a:r>
              <a:endParaRPr lang="en-US" sz="1400" dirty="0">
                <a:solidFill>
                  <a:schemeClr val="bg2">
                    <a:lumMod val="50000"/>
                  </a:schemeClr>
                </a:solidFill>
              </a:endParaRPr>
            </a:p>
          </p:txBody>
        </p:sp>
        <p:sp>
          <p:nvSpPr>
            <p:cNvPr id="18" name="Rectangle 17">
              <a:extLst>
                <a:ext uri="{FF2B5EF4-FFF2-40B4-BE49-F238E27FC236}">
                  <a16:creationId xmlns:a16="http://schemas.microsoft.com/office/drawing/2014/main" id="{4AC561FE-96BB-4951-9025-16AC96BB8C07}"/>
                </a:ext>
              </a:extLst>
            </p:cNvPr>
            <p:cNvSpPr/>
            <p:nvPr/>
          </p:nvSpPr>
          <p:spPr>
            <a:xfrm>
              <a:off x="9476271" y="892634"/>
              <a:ext cx="1779784"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Path /home/</a:t>
              </a:r>
              <a:r>
                <a:rPr lang="en-US" sz="1400" dirty="0" err="1"/>
                <a:t>nb</a:t>
              </a:r>
              <a:r>
                <a:rPr lang="en-US" sz="1400" dirty="0"/>
                <a:t>/</a:t>
              </a:r>
              <a:r>
                <a:rPr lang="en-US" sz="1400" dirty="0" err="1"/>
                <a:t>devy</a:t>
              </a:r>
              <a:endParaRPr lang="en-US" sz="1400" dirty="0">
                <a:solidFill>
                  <a:schemeClr val="bg2">
                    <a:lumMod val="50000"/>
                  </a:schemeClr>
                </a:solidFill>
              </a:endParaRPr>
            </a:p>
          </p:txBody>
        </p:sp>
        <p:sp>
          <p:nvSpPr>
            <p:cNvPr id="19" name="Rectangle 18">
              <a:extLst>
                <a:ext uri="{FF2B5EF4-FFF2-40B4-BE49-F238E27FC236}">
                  <a16:creationId xmlns:a16="http://schemas.microsoft.com/office/drawing/2014/main" id="{1FB76307-7C5D-4595-8DAE-09E5DCD6566D}"/>
                </a:ext>
              </a:extLst>
            </p:cNvPr>
            <p:cNvSpPr/>
            <p:nvPr/>
          </p:nvSpPr>
          <p:spPr>
            <a:xfrm>
              <a:off x="9682547" y="1267015"/>
              <a:ext cx="1367232"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Branch </a:t>
              </a:r>
              <a:r>
                <a:rPr lang="en-US" sz="1400" dirty="0" err="1"/>
                <a:t>iss</a:t>
              </a:r>
              <a:r>
                <a:rPr lang="en-US" sz="1400" dirty="0"/>
                <a:t>/37</a:t>
              </a:r>
              <a:endParaRPr lang="en-US" sz="1400" dirty="0">
                <a:solidFill>
                  <a:schemeClr val="bg2">
                    <a:lumMod val="50000"/>
                  </a:schemeClr>
                </a:solidFill>
              </a:endParaRPr>
            </a:p>
          </p:txBody>
        </p:sp>
        <p:sp>
          <p:nvSpPr>
            <p:cNvPr id="20" name="Rectangle 19">
              <a:extLst>
                <a:ext uri="{FF2B5EF4-FFF2-40B4-BE49-F238E27FC236}">
                  <a16:creationId xmlns:a16="http://schemas.microsoft.com/office/drawing/2014/main" id="{FB1BF19D-2F00-40D7-BC84-7361D94CAF15}"/>
                </a:ext>
              </a:extLst>
            </p:cNvPr>
            <p:cNvSpPr/>
            <p:nvPr/>
          </p:nvSpPr>
          <p:spPr>
            <a:xfrm>
              <a:off x="8978128" y="1651792"/>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PR #11</a:t>
              </a:r>
            </a:p>
          </p:txBody>
        </p:sp>
        <p:sp>
          <p:nvSpPr>
            <p:cNvPr id="21" name="TextBox 20">
              <a:extLst>
                <a:ext uri="{FF2B5EF4-FFF2-40B4-BE49-F238E27FC236}">
                  <a16:creationId xmlns:a16="http://schemas.microsoft.com/office/drawing/2014/main" id="{0CA17432-7C72-4915-A8FB-6938B3CEA83B}"/>
                </a:ext>
              </a:extLst>
            </p:cNvPr>
            <p:cNvSpPr txBox="1"/>
            <p:nvPr/>
          </p:nvSpPr>
          <p:spPr>
            <a:xfrm>
              <a:off x="6514179" y="2575456"/>
              <a:ext cx="2705612" cy="523220"/>
            </a:xfrm>
            <a:prstGeom prst="rect">
              <a:avLst/>
            </a:prstGeom>
            <a:noFill/>
          </p:spPr>
          <p:txBody>
            <a:bodyPr wrap="none" rtlCol="0">
              <a:spAutoFit/>
            </a:bodyPr>
            <a:lstStyle/>
            <a:p>
              <a:r>
                <a:rPr lang="en-CA" sz="2800" b="1" dirty="0">
                  <a:solidFill>
                    <a:srgbClr val="6C958E"/>
                  </a:solidFill>
                </a:rPr>
                <a:t>Tracks context</a:t>
              </a:r>
            </a:p>
          </p:txBody>
        </p:sp>
      </p:grpSp>
      <p:grpSp>
        <p:nvGrpSpPr>
          <p:cNvPr id="62" name="Group 61">
            <a:extLst>
              <a:ext uri="{FF2B5EF4-FFF2-40B4-BE49-F238E27FC236}">
                <a16:creationId xmlns:a16="http://schemas.microsoft.com/office/drawing/2014/main" id="{B7FB93F1-97C0-4D45-9FB3-46BEBCFBF251}"/>
              </a:ext>
            </a:extLst>
          </p:cNvPr>
          <p:cNvGrpSpPr/>
          <p:nvPr/>
        </p:nvGrpSpPr>
        <p:grpSpPr>
          <a:xfrm>
            <a:off x="491319" y="1803271"/>
            <a:ext cx="5148816" cy="4391112"/>
            <a:chOff x="491319" y="1803271"/>
            <a:chExt cx="5148816" cy="4391112"/>
          </a:xfrm>
        </p:grpSpPr>
        <p:sp>
          <p:nvSpPr>
            <p:cNvPr id="57" name="Rectangle 56">
              <a:extLst>
                <a:ext uri="{FF2B5EF4-FFF2-40B4-BE49-F238E27FC236}">
                  <a16:creationId xmlns:a16="http://schemas.microsoft.com/office/drawing/2014/main" id="{45351652-F18B-460E-81B6-CAA4B8CC5A74}"/>
                </a:ext>
              </a:extLst>
            </p:cNvPr>
            <p:cNvSpPr/>
            <p:nvPr/>
          </p:nvSpPr>
          <p:spPr>
            <a:xfrm>
              <a:off x="491319" y="5671163"/>
              <a:ext cx="5148816" cy="523220"/>
            </a:xfrm>
            <a:prstGeom prst="rect">
              <a:avLst/>
            </a:prstGeom>
          </p:spPr>
          <p:txBody>
            <a:bodyPr wrap="square">
              <a:spAutoFit/>
            </a:bodyPr>
            <a:lstStyle/>
            <a:p>
              <a:r>
                <a:rPr lang="en-US" sz="2800" b="1" dirty="0">
                  <a:solidFill>
                    <a:srgbClr val="6C958E"/>
                  </a:solidFill>
                </a:rPr>
                <a:t>Reduces cognitive overhead</a:t>
              </a:r>
            </a:p>
          </p:txBody>
        </p:sp>
        <p:pic>
          <p:nvPicPr>
            <p:cNvPr id="61" name="Picture 60">
              <a:extLst>
                <a:ext uri="{FF2B5EF4-FFF2-40B4-BE49-F238E27FC236}">
                  <a16:creationId xmlns:a16="http://schemas.microsoft.com/office/drawing/2014/main" id="{40B47EDC-B3E0-4453-BFD2-C73562ADB43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9" t="1" r="2330" b="450"/>
            <a:stretch/>
          </p:blipFill>
          <p:spPr>
            <a:xfrm>
              <a:off x="927542" y="1803271"/>
              <a:ext cx="4201242" cy="3863876"/>
            </a:xfrm>
            <a:prstGeom prst="rect">
              <a:avLst/>
            </a:prstGeom>
          </p:spPr>
        </p:pic>
      </p:grpSp>
      <p:grpSp>
        <p:nvGrpSpPr>
          <p:cNvPr id="3" name="Group 2">
            <a:extLst>
              <a:ext uri="{FF2B5EF4-FFF2-40B4-BE49-F238E27FC236}">
                <a16:creationId xmlns:a16="http://schemas.microsoft.com/office/drawing/2014/main" id="{483DC5A0-C39B-48D8-A38E-B3B9148673A9}"/>
              </a:ext>
            </a:extLst>
          </p:cNvPr>
          <p:cNvGrpSpPr/>
          <p:nvPr/>
        </p:nvGrpSpPr>
        <p:grpSpPr>
          <a:xfrm>
            <a:off x="5628705" y="3678059"/>
            <a:ext cx="5973619" cy="2515039"/>
            <a:chOff x="5640135" y="3678059"/>
            <a:chExt cx="5973619" cy="2515039"/>
          </a:xfrm>
        </p:grpSpPr>
        <p:grpSp>
          <p:nvGrpSpPr>
            <p:cNvPr id="59" name="Group 58">
              <a:extLst>
                <a:ext uri="{FF2B5EF4-FFF2-40B4-BE49-F238E27FC236}">
                  <a16:creationId xmlns:a16="http://schemas.microsoft.com/office/drawing/2014/main" id="{F98C237C-4ECF-484A-924D-70782518432C}"/>
                </a:ext>
              </a:extLst>
            </p:cNvPr>
            <p:cNvGrpSpPr/>
            <p:nvPr/>
          </p:nvGrpSpPr>
          <p:grpSpPr>
            <a:xfrm>
              <a:off x="5640135" y="3678059"/>
              <a:ext cx="5973619" cy="2515039"/>
              <a:chOff x="5640135" y="3678059"/>
              <a:chExt cx="5973619" cy="2515039"/>
            </a:xfrm>
          </p:grpSpPr>
          <p:grpSp>
            <p:nvGrpSpPr>
              <p:cNvPr id="23" name="Group 22">
                <a:extLst>
                  <a:ext uri="{FF2B5EF4-FFF2-40B4-BE49-F238E27FC236}">
                    <a16:creationId xmlns:a16="http://schemas.microsoft.com/office/drawing/2014/main" id="{89B68F48-7F19-4828-8C74-B84FE2E4AC4F}"/>
                  </a:ext>
                </a:extLst>
              </p:cNvPr>
              <p:cNvGrpSpPr/>
              <p:nvPr/>
            </p:nvGrpSpPr>
            <p:grpSpPr>
              <a:xfrm>
                <a:off x="5640135" y="4312297"/>
                <a:ext cx="5973619" cy="1880801"/>
                <a:chOff x="4144065" y="2425397"/>
                <a:chExt cx="5973619" cy="1880801"/>
              </a:xfrm>
            </p:grpSpPr>
            <p:grpSp>
              <p:nvGrpSpPr>
                <p:cNvPr id="29" name="Group 28">
                  <a:extLst>
                    <a:ext uri="{FF2B5EF4-FFF2-40B4-BE49-F238E27FC236}">
                      <a16:creationId xmlns:a16="http://schemas.microsoft.com/office/drawing/2014/main" id="{FD035884-8C29-4D0E-AFB9-DF9336BDD42A}"/>
                    </a:ext>
                  </a:extLst>
                </p:cNvPr>
                <p:cNvGrpSpPr/>
                <p:nvPr/>
              </p:nvGrpSpPr>
              <p:grpSpPr>
                <a:xfrm>
                  <a:off x="4375463" y="2667230"/>
                  <a:ext cx="4098766" cy="1638968"/>
                  <a:chOff x="4375463" y="2667230"/>
                  <a:chExt cx="4098766" cy="1638968"/>
                </a:xfrm>
              </p:grpSpPr>
              <p:grpSp>
                <p:nvGrpSpPr>
                  <p:cNvPr id="30" name="Group 29">
                    <a:extLst>
                      <a:ext uri="{FF2B5EF4-FFF2-40B4-BE49-F238E27FC236}">
                        <a16:creationId xmlns:a16="http://schemas.microsoft.com/office/drawing/2014/main" id="{3A0C782E-070C-4373-86E0-A3A6EA2EDEEA}"/>
                      </a:ext>
                    </a:extLst>
                  </p:cNvPr>
                  <p:cNvGrpSpPr/>
                  <p:nvPr/>
                </p:nvGrpSpPr>
                <p:grpSpPr>
                  <a:xfrm>
                    <a:off x="7920961" y="2667230"/>
                    <a:ext cx="553268" cy="553268"/>
                    <a:chOff x="1274561" y="2359279"/>
                    <a:chExt cx="914400" cy="914400"/>
                  </a:xfrm>
                </p:grpSpPr>
                <p:sp>
                  <p:nvSpPr>
                    <p:cNvPr id="53" name="Oval 52">
                      <a:extLst>
                        <a:ext uri="{FF2B5EF4-FFF2-40B4-BE49-F238E27FC236}">
                          <a16:creationId xmlns:a16="http://schemas.microsoft.com/office/drawing/2014/main" id="{6545BC35-FBE9-49C1-88E0-372576EDC3F2}"/>
                        </a:ext>
                      </a:extLst>
                    </p:cNvPr>
                    <p:cNvSpPr/>
                    <p:nvPr/>
                  </p:nvSpPr>
                  <p:spPr>
                    <a:xfrm>
                      <a:off x="1274561" y="2359279"/>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3A723248-8878-4721-B0D6-55636E0CFE4D}"/>
                        </a:ext>
                      </a:extLst>
                    </p:cNvPr>
                    <p:cNvPicPr>
                      <a:picLocks noChangeAspect="1"/>
                    </p:cNvPicPr>
                    <p:nvPr/>
                  </p:nvPicPr>
                  <p:blipFill rotWithShape="1">
                    <a:blip r:embed="rId5">
                      <a:duotone>
                        <a:schemeClr val="bg2">
                          <a:shade val="45000"/>
                          <a:satMod val="135000"/>
                        </a:schemeClr>
                        <a:prstClr val="white"/>
                      </a:duotone>
                    </a:blip>
                    <a:srcRect r="58729"/>
                    <a:stretch/>
                  </p:blipFill>
                  <p:spPr>
                    <a:xfrm>
                      <a:off x="1366709" y="2582768"/>
                      <a:ext cx="730105" cy="412187"/>
                    </a:xfrm>
                    <a:prstGeom prst="rect">
                      <a:avLst/>
                    </a:prstGeom>
                    <a:noFill/>
                    <a:ln>
                      <a:noFill/>
                    </a:ln>
                  </p:spPr>
                </p:pic>
              </p:grpSp>
              <p:grpSp>
                <p:nvGrpSpPr>
                  <p:cNvPr id="31" name="Group 30">
                    <a:extLst>
                      <a:ext uri="{FF2B5EF4-FFF2-40B4-BE49-F238E27FC236}">
                        <a16:creationId xmlns:a16="http://schemas.microsoft.com/office/drawing/2014/main" id="{36F2EFBB-E734-46BC-8E47-3C3F3960E77E}"/>
                      </a:ext>
                    </a:extLst>
                  </p:cNvPr>
                  <p:cNvGrpSpPr/>
                  <p:nvPr/>
                </p:nvGrpSpPr>
                <p:grpSpPr>
                  <a:xfrm>
                    <a:off x="4375463" y="2667230"/>
                    <a:ext cx="553268" cy="553268"/>
                    <a:chOff x="1274561" y="2359279"/>
                    <a:chExt cx="914400" cy="914400"/>
                  </a:xfrm>
                </p:grpSpPr>
                <p:sp>
                  <p:nvSpPr>
                    <p:cNvPr id="51" name="Oval 50">
                      <a:extLst>
                        <a:ext uri="{FF2B5EF4-FFF2-40B4-BE49-F238E27FC236}">
                          <a16:creationId xmlns:a16="http://schemas.microsoft.com/office/drawing/2014/main" id="{62DE4453-3320-46D8-9038-58BDE3D8EF61}"/>
                        </a:ext>
                      </a:extLst>
                    </p:cNvPr>
                    <p:cNvSpPr/>
                    <p:nvPr/>
                  </p:nvSpPr>
                  <p:spPr>
                    <a:xfrm>
                      <a:off x="1274561" y="2359279"/>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2" name="Picture 51">
                      <a:extLst>
                        <a:ext uri="{FF2B5EF4-FFF2-40B4-BE49-F238E27FC236}">
                          <a16:creationId xmlns:a16="http://schemas.microsoft.com/office/drawing/2014/main" id="{BC98AF37-E71A-428F-A37C-C99419873538}"/>
                        </a:ext>
                      </a:extLst>
                    </p:cNvPr>
                    <p:cNvPicPr>
                      <a:picLocks noChangeAspect="1"/>
                    </p:cNvPicPr>
                    <p:nvPr/>
                  </p:nvPicPr>
                  <p:blipFill rotWithShape="1">
                    <a:blip r:embed="rId5">
                      <a:duotone>
                        <a:schemeClr val="bg2">
                          <a:shade val="45000"/>
                          <a:satMod val="135000"/>
                        </a:schemeClr>
                        <a:prstClr val="white"/>
                      </a:duotone>
                    </a:blip>
                    <a:srcRect r="58729"/>
                    <a:stretch/>
                  </p:blipFill>
                  <p:spPr>
                    <a:xfrm>
                      <a:off x="1366709" y="2582768"/>
                      <a:ext cx="730105" cy="412187"/>
                    </a:xfrm>
                    <a:prstGeom prst="rect">
                      <a:avLst/>
                    </a:prstGeom>
                    <a:noFill/>
                    <a:ln>
                      <a:noFill/>
                    </a:ln>
                  </p:spPr>
                </p:pic>
              </p:grpSp>
              <p:cxnSp>
                <p:nvCxnSpPr>
                  <p:cNvPr id="32" name="Straight Arrow Connector 31">
                    <a:extLst>
                      <a:ext uri="{FF2B5EF4-FFF2-40B4-BE49-F238E27FC236}">
                        <a16:creationId xmlns:a16="http://schemas.microsoft.com/office/drawing/2014/main" id="{69BA2331-7681-40B6-90B5-4E9FEF47E19D}"/>
                      </a:ext>
                    </a:extLst>
                  </p:cNvPr>
                  <p:cNvCxnSpPr>
                    <a:cxnSpLocks/>
                    <a:endCxn id="51" idx="6"/>
                  </p:cNvCxnSpPr>
                  <p:nvPr/>
                </p:nvCxnSpPr>
                <p:spPr>
                  <a:xfrm flipH="1">
                    <a:off x="4928731" y="2943864"/>
                    <a:ext cx="1018377"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10D699BD-B8F0-4188-9BB5-AFB9939D89F6}"/>
                      </a:ext>
                    </a:extLst>
                  </p:cNvPr>
                  <p:cNvGrpSpPr/>
                  <p:nvPr/>
                </p:nvGrpSpPr>
                <p:grpSpPr>
                  <a:xfrm>
                    <a:off x="4781806" y="3421918"/>
                    <a:ext cx="553268" cy="553268"/>
                    <a:chOff x="1853987" y="3361842"/>
                    <a:chExt cx="914400" cy="914400"/>
                  </a:xfrm>
                </p:grpSpPr>
                <p:sp>
                  <p:nvSpPr>
                    <p:cNvPr id="49" name="Oval 48">
                      <a:extLst>
                        <a:ext uri="{FF2B5EF4-FFF2-40B4-BE49-F238E27FC236}">
                          <a16:creationId xmlns:a16="http://schemas.microsoft.com/office/drawing/2014/main" id="{43F918DD-E642-4CBD-9BAC-43C0434E8021}"/>
                        </a:ext>
                      </a:extLst>
                    </p:cNvPr>
                    <p:cNvSpPr/>
                    <p:nvPr/>
                  </p:nvSpPr>
                  <p:spPr>
                    <a:xfrm>
                      <a:off x="1853987" y="3361842"/>
                      <a:ext cx="914400" cy="914400"/>
                    </a:xfrm>
                    <a:prstGeom prst="ellipse">
                      <a:avLst/>
                    </a:prstGeom>
                    <a:blipFill dpi="0" rotWithShape="1">
                      <a:blip r:embed="rId6">
                        <a:alphaModFix amt="15000"/>
                      </a:blip>
                      <a:srcRect/>
                      <a:stretch>
                        <a:fillRect l="-46000" t="-17000" r="-45000" b="-17000"/>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01A34D43-86F0-4687-8361-3E0FC4D1C56D}"/>
                        </a:ext>
                      </a:extLst>
                    </p:cNvPr>
                    <p:cNvPicPr>
                      <a:picLocks noChangeAspect="1"/>
                    </p:cNvPicPr>
                    <p:nvPr/>
                  </p:nvPicPr>
                  <p:blipFill>
                    <a:blip r:embed="rId7">
                      <a:duotone>
                        <a:schemeClr val="accent3">
                          <a:shade val="45000"/>
                          <a:satMod val="135000"/>
                        </a:schemeClr>
                        <a:prstClr val="white"/>
                      </a:duotone>
                    </a:blip>
                    <a:stretch>
                      <a:fillRect/>
                    </a:stretch>
                  </p:blipFill>
                  <p:spPr>
                    <a:xfrm>
                      <a:off x="1994396" y="3490637"/>
                      <a:ext cx="640080" cy="640080"/>
                    </a:xfrm>
                    <a:prstGeom prst="rect">
                      <a:avLst/>
                    </a:prstGeom>
                    <a:ln>
                      <a:noFill/>
                    </a:ln>
                  </p:spPr>
                </p:pic>
              </p:grpSp>
              <p:cxnSp>
                <p:nvCxnSpPr>
                  <p:cNvPr id="34" name="Straight Arrow Connector 33">
                    <a:extLst>
                      <a:ext uri="{FF2B5EF4-FFF2-40B4-BE49-F238E27FC236}">
                        <a16:creationId xmlns:a16="http://schemas.microsoft.com/office/drawing/2014/main" id="{14CDF7BD-5148-4217-AF1C-590B39419FDD}"/>
                      </a:ext>
                    </a:extLst>
                  </p:cNvPr>
                  <p:cNvCxnSpPr>
                    <a:cxnSpLocks/>
                    <a:endCxn id="49" idx="7"/>
                  </p:cNvCxnSpPr>
                  <p:nvPr/>
                </p:nvCxnSpPr>
                <p:spPr>
                  <a:xfrm flipH="1">
                    <a:off x="5254049" y="3161711"/>
                    <a:ext cx="693059" cy="341232"/>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8AFB27C3-ADCA-4B4B-97FA-164798DBB409}"/>
                      </a:ext>
                    </a:extLst>
                  </p:cNvPr>
                  <p:cNvGrpSpPr/>
                  <p:nvPr/>
                </p:nvGrpSpPr>
                <p:grpSpPr>
                  <a:xfrm>
                    <a:off x="5640016" y="3752930"/>
                    <a:ext cx="553268" cy="553268"/>
                    <a:chOff x="3151825" y="3608630"/>
                    <a:chExt cx="914400" cy="914400"/>
                  </a:xfrm>
                </p:grpSpPr>
                <p:sp>
                  <p:nvSpPr>
                    <p:cNvPr id="47" name="Oval 46">
                      <a:extLst>
                        <a:ext uri="{FF2B5EF4-FFF2-40B4-BE49-F238E27FC236}">
                          <a16:creationId xmlns:a16="http://schemas.microsoft.com/office/drawing/2014/main" id="{23FD0629-2DCB-4001-9F82-139FCA6A433E}"/>
                        </a:ext>
                      </a:extLst>
                    </p:cNvPr>
                    <p:cNvSpPr/>
                    <p:nvPr/>
                  </p:nvSpPr>
                  <p:spPr>
                    <a:xfrm>
                      <a:off x="3151825" y="3608630"/>
                      <a:ext cx="914400" cy="914400"/>
                    </a:xfrm>
                    <a:prstGeom prst="ellipse">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7FA94C40-BE26-4F66-AF10-102B610EA519}"/>
                        </a:ext>
                      </a:extLst>
                    </p:cNvPr>
                    <p:cNvPicPr>
                      <a:picLocks noChangeAspect="1"/>
                    </p:cNvPicPr>
                    <p:nvPr/>
                  </p:nvPicPr>
                  <p:blipFill>
                    <a:blip r:embed="rId8">
                      <a:duotone>
                        <a:schemeClr val="bg2">
                          <a:shade val="45000"/>
                          <a:satMod val="135000"/>
                        </a:schemeClr>
                        <a:prstClr val="white"/>
                      </a:duotone>
                    </a:blip>
                    <a:stretch>
                      <a:fillRect/>
                    </a:stretch>
                  </p:blipFill>
                  <p:spPr>
                    <a:xfrm>
                      <a:off x="3247845" y="3726034"/>
                      <a:ext cx="642636" cy="640080"/>
                    </a:xfrm>
                    <a:prstGeom prst="rect">
                      <a:avLst/>
                    </a:prstGeom>
                    <a:ln>
                      <a:noFill/>
                    </a:ln>
                  </p:spPr>
                </p:pic>
              </p:grpSp>
              <p:cxnSp>
                <p:nvCxnSpPr>
                  <p:cNvPr id="36" name="Straight Arrow Connector 35">
                    <a:extLst>
                      <a:ext uri="{FF2B5EF4-FFF2-40B4-BE49-F238E27FC236}">
                        <a16:creationId xmlns:a16="http://schemas.microsoft.com/office/drawing/2014/main" id="{8D50F96E-36ED-43E8-976D-F6FE746E7496}"/>
                      </a:ext>
                    </a:extLst>
                  </p:cNvPr>
                  <p:cNvCxnSpPr>
                    <a:cxnSpLocks/>
                    <a:endCxn id="47" idx="0"/>
                  </p:cNvCxnSpPr>
                  <p:nvPr/>
                </p:nvCxnSpPr>
                <p:spPr>
                  <a:xfrm flipH="1">
                    <a:off x="5916650" y="3377647"/>
                    <a:ext cx="204735" cy="375283"/>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AB014E2C-330B-489B-AC51-1EC64595475D}"/>
                      </a:ext>
                    </a:extLst>
                  </p:cNvPr>
                  <p:cNvGrpSpPr/>
                  <p:nvPr/>
                </p:nvGrpSpPr>
                <p:grpSpPr>
                  <a:xfrm>
                    <a:off x="6668525" y="3752930"/>
                    <a:ext cx="553268" cy="553268"/>
                    <a:chOff x="1853987" y="3361842"/>
                    <a:chExt cx="914400" cy="914400"/>
                  </a:xfrm>
                </p:grpSpPr>
                <p:sp>
                  <p:nvSpPr>
                    <p:cNvPr id="45" name="Oval 44">
                      <a:extLst>
                        <a:ext uri="{FF2B5EF4-FFF2-40B4-BE49-F238E27FC236}">
                          <a16:creationId xmlns:a16="http://schemas.microsoft.com/office/drawing/2014/main" id="{D515E428-5B9B-4DFD-97CF-307CCD4C284A}"/>
                        </a:ext>
                      </a:extLst>
                    </p:cNvPr>
                    <p:cNvSpPr/>
                    <p:nvPr/>
                  </p:nvSpPr>
                  <p:spPr>
                    <a:xfrm>
                      <a:off x="1853987" y="3361842"/>
                      <a:ext cx="914400" cy="914400"/>
                    </a:xfrm>
                    <a:prstGeom prst="ellipse">
                      <a:avLst/>
                    </a:prstGeom>
                    <a:blipFill dpi="0" rotWithShape="1">
                      <a:blip r:embed="rId6">
                        <a:alphaModFix amt="15000"/>
                      </a:blip>
                      <a:srcRect/>
                      <a:stretch>
                        <a:fillRect l="-46000" t="-17000" r="-45000" b="-17000"/>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0211DB6C-06EA-42C4-BC9A-13508AA24C2A}"/>
                        </a:ext>
                      </a:extLst>
                    </p:cNvPr>
                    <p:cNvPicPr>
                      <a:picLocks noChangeAspect="1"/>
                    </p:cNvPicPr>
                    <p:nvPr/>
                  </p:nvPicPr>
                  <p:blipFill>
                    <a:blip r:embed="rId7">
                      <a:duotone>
                        <a:schemeClr val="accent3">
                          <a:shade val="45000"/>
                          <a:satMod val="135000"/>
                        </a:schemeClr>
                        <a:prstClr val="white"/>
                      </a:duotone>
                    </a:blip>
                    <a:stretch>
                      <a:fillRect/>
                    </a:stretch>
                  </p:blipFill>
                  <p:spPr>
                    <a:xfrm>
                      <a:off x="1994396" y="3490637"/>
                      <a:ext cx="640080" cy="640080"/>
                    </a:xfrm>
                    <a:prstGeom prst="rect">
                      <a:avLst/>
                    </a:prstGeom>
                    <a:ln>
                      <a:noFill/>
                    </a:ln>
                  </p:spPr>
                </p:pic>
              </p:grpSp>
              <p:cxnSp>
                <p:nvCxnSpPr>
                  <p:cNvPr id="38" name="Straight Arrow Connector 37">
                    <a:extLst>
                      <a:ext uri="{FF2B5EF4-FFF2-40B4-BE49-F238E27FC236}">
                        <a16:creationId xmlns:a16="http://schemas.microsoft.com/office/drawing/2014/main" id="{AE2E2C50-4B0B-4CFE-9C00-CCE83A0C5C1F}"/>
                      </a:ext>
                    </a:extLst>
                  </p:cNvPr>
                  <p:cNvCxnSpPr>
                    <a:cxnSpLocks/>
                    <a:endCxn id="45" idx="0"/>
                  </p:cNvCxnSpPr>
                  <p:nvPr/>
                </p:nvCxnSpPr>
                <p:spPr>
                  <a:xfrm>
                    <a:off x="6702962" y="3377647"/>
                    <a:ext cx="242197" cy="375283"/>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939CE4F-625C-421D-83A4-69D7490C20DD}"/>
                      </a:ext>
                    </a:extLst>
                  </p:cNvPr>
                  <p:cNvGrpSpPr/>
                  <p:nvPr/>
                </p:nvGrpSpPr>
                <p:grpSpPr>
                  <a:xfrm>
                    <a:off x="7515616" y="3420683"/>
                    <a:ext cx="553268" cy="553268"/>
                    <a:chOff x="4870872" y="915566"/>
                    <a:chExt cx="914400" cy="914400"/>
                  </a:xfrm>
                </p:grpSpPr>
                <p:sp>
                  <p:nvSpPr>
                    <p:cNvPr id="43" name="Oval 42">
                      <a:extLst>
                        <a:ext uri="{FF2B5EF4-FFF2-40B4-BE49-F238E27FC236}">
                          <a16:creationId xmlns:a16="http://schemas.microsoft.com/office/drawing/2014/main" id="{C131EB3D-89B3-449E-96E3-C6C25178C0BE}"/>
                        </a:ext>
                      </a:extLst>
                    </p:cNvPr>
                    <p:cNvSpPr/>
                    <p:nvPr/>
                  </p:nvSpPr>
                  <p:spPr>
                    <a:xfrm>
                      <a:off x="4870872" y="915566"/>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6B510AE2-10F1-4255-92C1-E8CA12D3D46F}"/>
                        </a:ext>
                      </a:extLst>
                    </p:cNvPr>
                    <p:cNvPicPr>
                      <a:picLocks noChangeAspect="1"/>
                    </p:cNvPicPr>
                    <p:nvPr/>
                  </p:nvPicPr>
                  <p:blipFill rotWithShape="1">
                    <a:blip r:embed="rId9">
                      <a:duotone>
                        <a:schemeClr val="bg2">
                          <a:shade val="45000"/>
                          <a:satMod val="135000"/>
                        </a:schemeClr>
                        <a:prstClr val="white"/>
                      </a:duotone>
                    </a:blip>
                    <a:srcRect l="20369" t="20368" r="18523" b="18524"/>
                    <a:stretch/>
                  </p:blipFill>
                  <p:spPr>
                    <a:xfrm>
                      <a:off x="5023798" y="1058152"/>
                      <a:ext cx="640079" cy="640080"/>
                    </a:xfrm>
                    <a:prstGeom prst="ellipse">
                      <a:avLst/>
                    </a:prstGeom>
                    <a:noFill/>
                    <a:ln>
                      <a:noFill/>
                    </a:ln>
                  </p:spPr>
                </p:pic>
              </p:grpSp>
              <p:cxnSp>
                <p:nvCxnSpPr>
                  <p:cNvPr id="40" name="Straight Arrow Connector 39">
                    <a:extLst>
                      <a:ext uri="{FF2B5EF4-FFF2-40B4-BE49-F238E27FC236}">
                        <a16:creationId xmlns:a16="http://schemas.microsoft.com/office/drawing/2014/main" id="{D566C62D-F4BB-480A-ACA7-0B846BAC45CD}"/>
                      </a:ext>
                    </a:extLst>
                  </p:cNvPr>
                  <p:cNvCxnSpPr>
                    <a:cxnSpLocks/>
                    <a:endCxn id="43" idx="1"/>
                  </p:cNvCxnSpPr>
                  <p:nvPr/>
                </p:nvCxnSpPr>
                <p:spPr>
                  <a:xfrm>
                    <a:off x="6905677" y="3161711"/>
                    <a:ext cx="690963" cy="339997"/>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3B77D0E-EBAC-455B-8C7C-029DE6D3F0B2}"/>
                      </a:ext>
                    </a:extLst>
                  </p:cNvPr>
                  <p:cNvCxnSpPr>
                    <a:cxnSpLocks/>
                  </p:cNvCxnSpPr>
                  <p:nvPr/>
                </p:nvCxnSpPr>
                <p:spPr>
                  <a:xfrm>
                    <a:off x="6905677" y="2943864"/>
                    <a:ext cx="1015285"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8E3BB86-C76A-4734-93FF-9CB47362D16B}"/>
                          </a:ext>
                        </a:extLst>
                      </p:cNvPr>
                      <p:cNvSpPr txBox="1"/>
                      <p:nvPr/>
                    </p:nvSpPr>
                    <p:spPr>
                      <a:xfrm>
                        <a:off x="6229864" y="3893427"/>
                        <a:ext cx="393010" cy="353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6" name="TextBox 95">
                        <a:extLst>
                          <a:ext uri="{FF2B5EF4-FFF2-40B4-BE49-F238E27FC236}">
                            <a16:creationId xmlns:a16="http://schemas.microsoft.com/office/drawing/2014/main" id="{B29E1129-3D22-4804-922B-C830986FAC65}"/>
                          </a:ext>
                        </a:extLst>
                      </p:cNvPr>
                      <p:cNvSpPr txBox="1">
                        <a:spLocks noRot="1" noChangeAspect="1" noMove="1" noResize="1" noEditPoints="1" noAdjustHandles="1" noChangeArrowheads="1" noChangeShapeType="1" noTextEdit="1"/>
                      </p:cNvSpPr>
                      <p:nvPr/>
                    </p:nvSpPr>
                    <p:spPr>
                      <a:xfrm>
                        <a:off x="6229864" y="3893427"/>
                        <a:ext cx="393010" cy="353825"/>
                      </a:xfrm>
                      <a:prstGeom prst="rect">
                        <a:avLst/>
                      </a:prstGeom>
                      <a:blipFill>
                        <a:blip r:embed="rId13"/>
                        <a:stretch>
                          <a:fillRect r="-6250"/>
                        </a:stretch>
                      </a:blipFill>
                    </p:spPr>
                    <p:txBody>
                      <a:bodyPr/>
                      <a:lstStyle/>
                      <a:p>
                        <a:r>
                          <a:rPr lang="en-CA">
                            <a:noFill/>
                          </a:rPr>
                          <a:t> </a:t>
                        </a:r>
                      </a:p>
                    </p:txBody>
                  </p:sp>
                </mc:Fallback>
              </mc:AlternateContent>
            </p:grpSp>
            <p:sp>
              <p:nvSpPr>
                <p:cNvPr id="25" name="Rectangle 24">
                  <a:extLst>
                    <a:ext uri="{FF2B5EF4-FFF2-40B4-BE49-F238E27FC236}">
                      <a16:creationId xmlns:a16="http://schemas.microsoft.com/office/drawing/2014/main" id="{1E1B4FC8-EE75-4B3E-9271-60C26BF6B438}"/>
                    </a:ext>
                  </a:extLst>
                </p:cNvPr>
                <p:cNvSpPr/>
                <p:nvPr/>
              </p:nvSpPr>
              <p:spPr>
                <a:xfrm>
                  <a:off x="8360714" y="2425397"/>
                  <a:ext cx="1756970" cy="4723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Add comment “fixed in PR11”</a:t>
                  </a:r>
                </a:p>
              </p:txBody>
            </p:sp>
            <p:sp>
              <p:nvSpPr>
                <p:cNvPr id="26" name="Rectangle 25">
                  <a:extLst>
                    <a:ext uri="{FF2B5EF4-FFF2-40B4-BE49-F238E27FC236}">
                      <a16:creationId xmlns:a16="http://schemas.microsoft.com/office/drawing/2014/main" id="{986CEDCB-5AB7-437B-8D5F-65CEC719B623}"/>
                    </a:ext>
                  </a:extLst>
                </p:cNvPr>
                <p:cNvSpPr/>
                <p:nvPr/>
              </p:nvSpPr>
              <p:spPr>
                <a:xfrm>
                  <a:off x="7311278" y="3805791"/>
                  <a:ext cx="2098872" cy="4495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create PR on iss37</a:t>
                  </a:r>
                </a:p>
              </p:txBody>
            </p:sp>
            <p:sp>
              <p:nvSpPr>
                <p:cNvPr id="27" name="Rectangle 26">
                  <a:extLst>
                    <a:ext uri="{FF2B5EF4-FFF2-40B4-BE49-F238E27FC236}">
                      <a16:creationId xmlns:a16="http://schemas.microsoft.com/office/drawing/2014/main" id="{1A03A164-21E6-4BAF-A3C3-A09D8810AC6E}"/>
                    </a:ext>
                  </a:extLst>
                </p:cNvPr>
                <p:cNvSpPr/>
                <p:nvPr/>
              </p:nvSpPr>
              <p:spPr>
                <a:xfrm>
                  <a:off x="4144065" y="3099704"/>
                  <a:ext cx="1732798" cy="4430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Get next issue</a:t>
                  </a:r>
                </a:p>
              </p:txBody>
            </p:sp>
          </p:grpSp>
          <p:sp>
            <p:nvSpPr>
              <p:cNvPr id="58" name="Rectangle 57">
                <a:extLst>
                  <a:ext uri="{FF2B5EF4-FFF2-40B4-BE49-F238E27FC236}">
                    <a16:creationId xmlns:a16="http://schemas.microsoft.com/office/drawing/2014/main" id="{68ACFEB9-F184-44A9-8D3D-59ED47EB239F}"/>
                  </a:ext>
                </a:extLst>
              </p:cNvPr>
              <p:cNvSpPr/>
              <p:nvPr/>
            </p:nvSpPr>
            <p:spPr>
              <a:xfrm>
                <a:off x="6112888" y="3678059"/>
                <a:ext cx="5497018" cy="523220"/>
              </a:xfrm>
              <a:prstGeom prst="rect">
                <a:avLst/>
              </a:prstGeom>
            </p:spPr>
            <p:txBody>
              <a:bodyPr wrap="none">
                <a:spAutoFit/>
              </a:bodyPr>
              <a:lstStyle/>
              <a:p>
                <a:r>
                  <a:rPr lang="en-CA" sz="2800" b="1" dirty="0">
                    <a:solidFill>
                      <a:srgbClr val="6C958E"/>
                    </a:solidFill>
                  </a:rPr>
                  <a:t>Automates common workflows</a:t>
                </a:r>
              </a:p>
            </p:txBody>
          </p:sp>
        </p:grpSp>
        <p:pic>
          <p:nvPicPr>
            <p:cNvPr id="55" name="Graphic 54">
              <a:extLst>
                <a:ext uri="{FF2B5EF4-FFF2-40B4-BE49-F238E27FC236}">
                  <a16:creationId xmlns:a16="http://schemas.microsoft.com/office/drawing/2014/main" id="{4DC8EDDB-5A25-48A2-9248-FCC42A589C3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76631" y="4437063"/>
              <a:ext cx="844409" cy="844409"/>
            </a:xfrm>
            <a:prstGeom prst="rect">
              <a:avLst/>
            </a:prstGeom>
          </p:spPr>
        </p:pic>
      </p:grpSp>
    </p:spTree>
    <p:extLst>
      <p:ext uri="{BB962C8B-B14F-4D97-AF65-F5344CB8AC3E}">
        <p14:creationId xmlns:p14="http://schemas.microsoft.com/office/powerpoint/2010/main" val="429180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E91FB-FFEE-4078-A0CF-E2C86D9C314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5760" r="27217" b="47968"/>
          <a:stretch/>
        </p:blipFill>
        <p:spPr>
          <a:xfrm>
            <a:off x="7826148" y="2291094"/>
            <a:ext cx="4127221" cy="4566906"/>
          </a:xfrm>
          <a:prstGeom prst="rect">
            <a:avLst/>
          </a:prstGeom>
        </p:spPr>
      </p:pic>
      <p:sp>
        <p:nvSpPr>
          <p:cNvPr id="6" name="Rectangle: Rounded Corners 5">
            <a:extLst>
              <a:ext uri="{FF2B5EF4-FFF2-40B4-BE49-F238E27FC236}">
                <a16:creationId xmlns:a16="http://schemas.microsoft.com/office/drawing/2014/main" id="{C12FC894-F4A4-48C2-98AA-802443D70AB7}"/>
              </a:ext>
            </a:extLst>
          </p:cNvPr>
          <p:cNvSpPr/>
          <p:nvPr/>
        </p:nvSpPr>
        <p:spPr>
          <a:xfrm>
            <a:off x="995977" y="700495"/>
            <a:ext cx="6830171" cy="2441168"/>
          </a:xfrm>
          <a:prstGeom prst="roundRect">
            <a:avLst/>
          </a:prstGeom>
          <a:solidFill>
            <a:srgbClr val="0620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chemeClr val="bg1"/>
                </a:solidFill>
              </a:rPr>
              <a:t>“If you could do some [of these tasks] automatically, just by talking, I’d be really happy because [..] at the end of the day you start getting sloppy and holding [your] trains of thought in mind would probably be simpler if you weren’t changing [applications] so often”</a:t>
            </a:r>
          </a:p>
          <a:p>
            <a:pPr algn="r"/>
            <a:r>
              <a:rPr lang="en-CA" sz="2000" i="1" dirty="0">
                <a:solidFill>
                  <a:schemeClr val="bg1"/>
                </a:solidFill>
              </a:rPr>
              <a:t>—P7</a:t>
            </a:r>
            <a:endParaRPr lang="en-US" sz="2000" i="1" dirty="0">
              <a:solidFill>
                <a:schemeClr val="bg1"/>
              </a:solidFill>
            </a:endParaRPr>
          </a:p>
        </p:txBody>
      </p:sp>
      <p:pic>
        <p:nvPicPr>
          <p:cNvPr id="3" name="Picture 2">
            <a:extLst>
              <a:ext uri="{FF2B5EF4-FFF2-40B4-BE49-F238E27FC236}">
                <a16:creationId xmlns:a16="http://schemas.microsoft.com/office/drawing/2014/main" id="{4E75F7FA-5923-486A-88F4-B5B5909BE4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88" y="5729927"/>
            <a:ext cx="5381625" cy="1114425"/>
          </a:xfrm>
          <a:prstGeom prst="rect">
            <a:avLst/>
          </a:prstGeom>
        </p:spPr>
      </p:pic>
    </p:spTree>
    <p:extLst>
      <p:ext uri="{BB962C8B-B14F-4D97-AF65-F5344CB8AC3E}">
        <p14:creationId xmlns:p14="http://schemas.microsoft.com/office/powerpoint/2010/main" val="1529837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FC3C-79D3-4D12-84F9-AF913819C295}"/>
              </a:ext>
            </a:extLst>
          </p:cNvPr>
          <p:cNvSpPr>
            <a:spLocks noGrp="1"/>
          </p:cNvSpPr>
          <p:nvPr>
            <p:ph type="title"/>
          </p:nvPr>
        </p:nvSpPr>
        <p:spPr/>
        <p:txBody>
          <a:bodyPr/>
          <a:lstStyle/>
          <a:p>
            <a:r>
              <a:rPr lang="en-US" sz="4000" dirty="0">
                <a:solidFill>
                  <a:srgbClr val="6C958E"/>
                </a:solidFill>
              </a:rPr>
              <a:t>Assisted Workflow Summary</a:t>
            </a:r>
          </a:p>
        </p:txBody>
      </p:sp>
      <p:sp>
        <p:nvSpPr>
          <p:cNvPr id="4" name="Slide Number Placeholder 3">
            <a:extLst>
              <a:ext uri="{FF2B5EF4-FFF2-40B4-BE49-F238E27FC236}">
                <a16:creationId xmlns:a16="http://schemas.microsoft.com/office/drawing/2014/main" id="{F5DFB452-E6D7-41D5-9084-E53AE7973FC9}"/>
              </a:ext>
            </a:extLst>
          </p:cNvPr>
          <p:cNvSpPr>
            <a:spLocks noGrp="1"/>
          </p:cNvSpPr>
          <p:nvPr>
            <p:ph type="sldNum" sz="quarter" idx="12"/>
          </p:nvPr>
        </p:nvSpPr>
        <p:spPr/>
        <p:txBody>
          <a:bodyPr/>
          <a:lstStyle/>
          <a:p>
            <a:fld id="{096AB1A4-1376-4B7E-84A4-26A90531B500}" type="slidenum">
              <a:rPr lang="en-CA" smtClean="0"/>
              <a:t>35</a:t>
            </a:fld>
            <a:endParaRPr lang="en-CA"/>
          </a:p>
        </p:txBody>
      </p:sp>
      <p:grpSp>
        <p:nvGrpSpPr>
          <p:cNvPr id="22" name="Group 21">
            <a:extLst>
              <a:ext uri="{FF2B5EF4-FFF2-40B4-BE49-F238E27FC236}">
                <a16:creationId xmlns:a16="http://schemas.microsoft.com/office/drawing/2014/main" id="{1E99787B-0157-48B2-87D9-0367A27C58A9}"/>
              </a:ext>
            </a:extLst>
          </p:cNvPr>
          <p:cNvGrpSpPr/>
          <p:nvPr/>
        </p:nvGrpSpPr>
        <p:grpSpPr>
          <a:xfrm>
            <a:off x="6514179" y="826798"/>
            <a:ext cx="4839621" cy="2271878"/>
            <a:chOff x="6514179" y="826798"/>
            <a:chExt cx="4839621" cy="2271878"/>
          </a:xfrm>
        </p:grpSpPr>
        <p:sp>
          <p:nvSpPr>
            <p:cNvPr id="15" name="Rectangle 14">
              <a:extLst>
                <a:ext uri="{FF2B5EF4-FFF2-40B4-BE49-F238E27FC236}">
                  <a16:creationId xmlns:a16="http://schemas.microsoft.com/office/drawing/2014/main" id="{0A4AC84F-DBCF-44E7-8BF5-8A075DA4FB50}"/>
                </a:ext>
              </a:extLst>
            </p:cNvPr>
            <p:cNvSpPr/>
            <p:nvPr/>
          </p:nvSpPr>
          <p:spPr>
            <a:xfrm>
              <a:off x="8041432" y="826798"/>
              <a:ext cx="3312368" cy="1727780"/>
            </a:xfrm>
            <a:prstGeom prst="rect">
              <a:avLst/>
            </a:prstGeom>
            <a:pattFill prst="pct25">
              <a:fgClr>
                <a:srgbClr val="9C6F3E"/>
              </a:fgClr>
              <a:bgClr>
                <a:srgbClr val="BC8644"/>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D4C29F43-FD1C-4E7A-9C50-EA4B89B634F7}"/>
                </a:ext>
              </a:extLst>
            </p:cNvPr>
            <p:cNvSpPr/>
            <p:nvPr/>
          </p:nvSpPr>
          <p:spPr>
            <a:xfrm>
              <a:off x="8123721" y="902159"/>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Issue #37</a:t>
              </a:r>
              <a:endParaRPr lang="en-US" sz="1400" dirty="0">
                <a:solidFill>
                  <a:schemeClr val="bg2">
                    <a:lumMod val="50000"/>
                  </a:schemeClr>
                </a:solidFill>
              </a:endParaRPr>
            </a:p>
          </p:txBody>
        </p:sp>
        <p:sp>
          <p:nvSpPr>
            <p:cNvPr id="17" name="Rectangle 16">
              <a:extLst>
                <a:ext uri="{FF2B5EF4-FFF2-40B4-BE49-F238E27FC236}">
                  <a16:creationId xmlns:a16="http://schemas.microsoft.com/office/drawing/2014/main" id="{384F3FBE-8424-4546-8E6F-52D6C6E99FBB}"/>
                </a:ext>
              </a:extLst>
            </p:cNvPr>
            <p:cNvSpPr/>
            <p:nvPr/>
          </p:nvSpPr>
          <p:spPr>
            <a:xfrm>
              <a:off x="8123721" y="1274774"/>
              <a:ext cx="1254548"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Project </a:t>
              </a:r>
              <a:r>
                <a:rPr lang="en-US" sz="1400" dirty="0" err="1"/>
                <a:t>Devy</a:t>
              </a:r>
              <a:endParaRPr lang="en-US" sz="1400" dirty="0">
                <a:solidFill>
                  <a:schemeClr val="bg2">
                    <a:lumMod val="50000"/>
                  </a:schemeClr>
                </a:solidFill>
              </a:endParaRPr>
            </a:p>
          </p:txBody>
        </p:sp>
        <p:sp>
          <p:nvSpPr>
            <p:cNvPr id="18" name="Rectangle 17">
              <a:extLst>
                <a:ext uri="{FF2B5EF4-FFF2-40B4-BE49-F238E27FC236}">
                  <a16:creationId xmlns:a16="http://schemas.microsoft.com/office/drawing/2014/main" id="{4AC561FE-96BB-4951-9025-16AC96BB8C07}"/>
                </a:ext>
              </a:extLst>
            </p:cNvPr>
            <p:cNvSpPr/>
            <p:nvPr/>
          </p:nvSpPr>
          <p:spPr>
            <a:xfrm>
              <a:off x="9476271" y="892634"/>
              <a:ext cx="1779784"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Path /home/</a:t>
              </a:r>
              <a:r>
                <a:rPr lang="en-US" sz="1400" dirty="0" err="1"/>
                <a:t>nb</a:t>
              </a:r>
              <a:r>
                <a:rPr lang="en-US" sz="1400" dirty="0"/>
                <a:t>/</a:t>
              </a:r>
              <a:r>
                <a:rPr lang="en-US" sz="1400" dirty="0" err="1"/>
                <a:t>devy</a:t>
              </a:r>
              <a:endParaRPr lang="en-US" sz="1400" dirty="0">
                <a:solidFill>
                  <a:schemeClr val="bg2">
                    <a:lumMod val="50000"/>
                  </a:schemeClr>
                </a:solidFill>
              </a:endParaRPr>
            </a:p>
          </p:txBody>
        </p:sp>
        <p:sp>
          <p:nvSpPr>
            <p:cNvPr id="19" name="Rectangle 18">
              <a:extLst>
                <a:ext uri="{FF2B5EF4-FFF2-40B4-BE49-F238E27FC236}">
                  <a16:creationId xmlns:a16="http://schemas.microsoft.com/office/drawing/2014/main" id="{1FB76307-7C5D-4595-8DAE-09E5DCD6566D}"/>
                </a:ext>
              </a:extLst>
            </p:cNvPr>
            <p:cNvSpPr/>
            <p:nvPr/>
          </p:nvSpPr>
          <p:spPr>
            <a:xfrm>
              <a:off x="9682547" y="1267015"/>
              <a:ext cx="1367232" cy="303550"/>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t>Branch </a:t>
              </a:r>
              <a:r>
                <a:rPr lang="en-US" sz="1400" dirty="0" err="1"/>
                <a:t>iss</a:t>
              </a:r>
              <a:r>
                <a:rPr lang="en-US" sz="1400" dirty="0"/>
                <a:t>/37</a:t>
              </a:r>
              <a:endParaRPr lang="en-US" sz="1400" dirty="0">
                <a:solidFill>
                  <a:schemeClr val="bg2">
                    <a:lumMod val="50000"/>
                  </a:schemeClr>
                </a:solidFill>
              </a:endParaRPr>
            </a:p>
          </p:txBody>
        </p:sp>
        <p:sp>
          <p:nvSpPr>
            <p:cNvPr id="20" name="Rectangle 19">
              <a:extLst>
                <a:ext uri="{FF2B5EF4-FFF2-40B4-BE49-F238E27FC236}">
                  <a16:creationId xmlns:a16="http://schemas.microsoft.com/office/drawing/2014/main" id="{FB1BF19D-2F00-40D7-BC84-7361D94CAF15}"/>
                </a:ext>
              </a:extLst>
            </p:cNvPr>
            <p:cNvSpPr/>
            <p:nvPr/>
          </p:nvSpPr>
          <p:spPr>
            <a:xfrm>
              <a:off x="8978128" y="1651792"/>
              <a:ext cx="1080120" cy="288032"/>
            </a:xfrm>
            <a:prstGeom prst="rect">
              <a:avLst/>
            </a:prstGeom>
            <a:solidFill>
              <a:srgbClr val="FFFFA5"/>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PR #11</a:t>
              </a:r>
            </a:p>
          </p:txBody>
        </p:sp>
        <p:sp>
          <p:nvSpPr>
            <p:cNvPr id="21" name="TextBox 20">
              <a:extLst>
                <a:ext uri="{FF2B5EF4-FFF2-40B4-BE49-F238E27FC236}">
                  <a16:creationId xmlns:a16="http://schemas.microsoft.com/office/drawing/2014/main" id="{0CA17432-7C72-4915-A8FB-6938B3CEA83B}"/>
                </a:ext>
              </a:extLst>
            </p:cNvPr>
            <p:cNvSpPr txBox="1"/>
            <p:nvPr/>
          </p:nvSpPr>
          <p:spPr>
            <a:xfrm>
              <a:off x="6514179" y="2575456"/>
              <a:ext cx="2705612" cy="523220"/>
            </a:xfrm>
            <a:prstGeom prst="rect">
              <a:avLst/>
            </a:prstGeom>
            <a:noFill/>
          </p:spPr>
          <p:txBody>
            <a:bodyPr wrap="none" rtlCol="0">
              <a:spAutoFit/>
            </a:bodyPr>
            <a:lstStyle/>
            <a:p>
              <a:r>
                <a:rPr lang="en-CA" sz="2800" b="1" dirty="0">
                  <a:solidFill>
                    <a:srgbClr val="6C958E"/>
                  </a:solidFill>
                </a:rPr>
                <a:t>Tracks context</a:t>
              </a:r>
            </a:p>
          </p:txBody>
        </p:sp>
      </p:grpSp>
      <p:grpSp>
        <p:nvGrpSpPr>
          <p:cNvPr id="62" name="Group 61">
            <a:extLst>
              <a:ext uri="{FF2B5EF4-FFF2-40B4-BE49-F238E27FC236}">
                <a16:creationId xmlns:a16="http://schemas.microsoft.com/office/drawing/2014/main" id="{B7FB93F1-97C0-4D45-9FB3-46BEBCFBF251}"/>
              </a:ext>
            </a:extLst>
          </p:cNvPr>
          <p:cNvGrpSpPr/>
          <p:nvPr/>
        </p:nvGrpSpPr>
        <p:grpSpPr>
          <a:xfrm>
            <a:off x="491319" y="1803271"/>
            <a:ext cx="5148816" cy="4391112"/>
            <a:chOff x="491319" y="1803271"/>
            <a:chExt cx="5148816" cy="4391112"/>
          </a:xfrm>
        </p:grpSpPr>
        <p:sp>
          <p:nvSpPr>
            <p:cNvPr id="57" name="Rectangle 56">
              <a:extLst>
                <a:ext uri="{FF2B5EF4-FFF2-40B4-BE49-F238E27FC236}">
                  <a16:creationId xmlns:a16="http://schemas.microsoft.com/office/drawing/2014/main" id="{45351652-F18B-460E-81B6-CAA4B8CC5A74}"/>
                </a:ext>
              </a:extLst>
            </p:cNvPr>
            <p:cNvSpPr/>
            <p:nvPr/>
          </p:nvSpPr>
          <p:spPr>
            <a:xfrm>
              <a:off x="491319" y="5671163"/>
              <a:ext cx="5148816" cy="523220"/>
            </a:xfrm>
            <a:prstGeom prst="rect">
              <a:avLst/>
            </a:prstGeom>
          </p:spPr>
          <p:txBody>
            <a:bodyPr wrap="square">
              <a:spAutoFit/>
            </a:bodyPr>
            <a:lstStyle/>
            <a:p>
              <a:r>
                <a:rPr lang="en-US" sz="2800" b="1" dirty="0">
                  <a:solidFill>
                    <a:srgbClr val="6C958E"/>
                  </a:solidFill>
                </a:rPr>
                <a:t>Reduces cognitive overhead</a:t>
              </a:r>
            </a:p>
          </p:txBody>
        </p:sp>
        <p:pic>
          <p:nvPicPr>
            <p:cNvPr id="61" name="Picture 60">
              <a:extLst>
                <a:ext uri="{FF2B5EF4-FFF2-40B4-BE49-F238E27FC236}">
                  <a16:creationId xmlns:a16="http://schemas.microsoft.com/office/drawing/2014/main" id="{40B47EDC-B3E0-4453-BFD2-C73562ADB437}"/>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9" t="1" r="2330" b="450"/>
            <a:stretch/>
          </p:blipFill>
          <p:spPr>
            <a:xfrm>
              <a:off x="927542" y="1803271"/>
              <a:ext cx="4201242" cy="3863876"/>
            </a:xfrm>
            <a:prstGeom prst="rect">
              <a:avLst/>
            </a:prstGeom>
          </p:spPr>
        </p:pic>
      </p:grpSp>
      <p:grpSp>
        <p:nvGrpSpPr>
          <p:cNvPr id="3" name="Group 2">
            <a:extLst>
              <a:ext uri="{FF2B5EF4-FFF2-40B4-BE49-F238E27FC236}">
                <a16:creationId xmlns:a16="http://schemas.microsoft.com/office/drawing/2014/main" id="{483DC5A0-C39B-48D8-A38E-B3B9148673A9}"/>
              </a:ext>
            </a:extLst>
          </p:cNvPr>
          <p:cNvGrpSpPr/>
          <p:nvPr/>
        </p:nvGrpSpPr>
        <p:grpSpPr>
          <a:xfrm>
            <a:off x="5628705" y="3678059"/>
            <a:ext cx="5973619" cy="2515039"/>
            <a:chOff x="5640135" y="3678059"/>
            <a:chExt cx="5973619" cy="2515039"/>
          </a:xfrm>
        </p:grpSpPr>
        <p:grpSp>
          <p:nvGrpSpPr>
            <p:cNvPr id="59" name="Group 58">
              <a:extLst>
                <a:ext uri="{FF2B5EF4-FFF2-40B4-BE49-F238E27FC236}">
                  <a16:creationId xmlns:a16="http://schemas.microsoft.com/office/drawing/2014/main" id="{F98C237C-4ECF-484A-924D-70782518432C}"/>
                </a:ext>
              </a:extLst>
            </p:cNvPr>
            <p:cNvGrpSpPr/>
            <p:nvPr/>
          </p:nvGrpSpPr>
          <p:grpSpPr>
            <a:xfrm>
              <a:off x="5640135" y="3678059"/>
              <a:ext cx="5973619" cy="2515039"/>
              <a:chOff x="5640135" y="3678059"/>
              <a:chExt cx="5973619" cy="2515039"/>
            </a:xfrm>
          </p:grpSpPr>
          <p:grpSp>
            <p:nvGrpSpPr>
              <p:cNvPr id="23" name="Group 22">
                <a:extLst>
                  <a:ext uri="{FF2B5EF4-FFF2-40B4-BE49-F238E27FC236}">
                    <a16:creationId xmlns:a16="http://schemas.microsoft.com/office/drawing/2014/main" id="{89B68F48-7F19-4828-8C74-B84FE2E4AC4F}"/>
                  </a:ext>
                </a:extLst>
              </p:cNvPr>
              <p:cNvGrpSpPr/>
              <p:nvPr/>
            </p:nvGrpSpPr>
            <p:grpSpPr>
              <a:xfrm>
                <a:off x="5640135" y="4312297"/>
                <a:ext cx="5973619" cy="1880801"/>
                <a:chOff x="4144065" y="2425397"/>
                <a:chExt cx="5973619" cy="1880801"/>
              </a:xfrm>
            </p:grpSpPr>
            <p:grpSp>
              <p:nvGrpSpPr>
                <p:cNvPr id="29" name="Group 28">
                  <a:extLst>
                    <a:ext uri="{FF2B5EF4-FFF2-40B4-BE49-F238E27FC236}">
                      <a16:creationId xmlns:a16="http://schemas.microsoft.com/office/drawing/2014/main" id="{FD035884-8C29-4D0E-AFB9-DF9336BDD42A}"/>
                    </a:ext>
                  </a:extLst>
                </p:cNvPr>
                <p:cNvGrpSpPr/>
                <p:nvPr/>
              </p:nvGrpSpPr>
              <p:grpSpPr>
                <a:xfrm>
                  <a:off x="4375463" y="2667230"/>
                  <a:ext cx="4098766" cy="1638968"/>
                  <a:chOff x="4375463" y="2667230"/>
                  <a:chExt cx="4098766" cy="1638968"/>
                </a:xfrm>
              </p:grpSpPr>
              <p:grpSp>
                <p:nvGrpSpPr>
                  <p:cNvPr id="30" name="Group 29">
                    <a:extLst>
                      <a:ext uri="{FF2B5EF4-FFF2-40B4-BE49-F238E27FC236}">
                        <a16:creationId xmlns:a16="http://schemas.microsoft.com/office/drawing/2014/main" id="{3A0C782E-070C-4373-86E0-A3A6EA2EDEEA}"/>
                      </a:ext>
                    </a:extLst>
                  </p:cNvPr>
                  <p:cNvGrpSpPr/>
                  <p:nvPr/>
                </p:nvGrpSpPr>
                <p:grpSpPr>
                  <a:xfrm>
                    <a:off x="7920961" y="2667230"/>
                    <a:ext cx="553268" cy="553268"/>
                    <a:chOff x="1274561" y="2359279"/>
                    <a:chExt cx="914400" cy="914400"/>
                  </a:xfrm>
                </p:grpSpPr>
                <p:sp>
                  <p:nvSpPr>
                    <p:cNvPr id="53" name="Oval 52">
                      <a:extLst>
                        <a:ext uri="{FF2B5EF4-FFF2-40B4-BE49-F238E27FC236}">
                          <a16:creationId xmlns:a16="http://schemas.microsoft.com/office/drawing/2014/main" id="{6545BC35-FBE9-49C1-88E0-372576EDC3F2}"/>
                        </a:ext>
                      </a:extLst>
                    </p:cNvPr>
                    <p:cNvSpPr/>
                    <p:nvPr/>
                  </p:nvSpPr>
                  <p:spPr>
                    <a:xfrm>
                      <a:off x="1274561" y="2359279"/>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4" name="Picture 53">
                      <a:extLst>
                        <a:ext uri="{FF2B5EF4-FFF2-40B4-BE49-F238E27FC236}">
                          <a16:creationId xmlns:a16="http://schemas.microsoft.com/office/drawing/2014/main" id="{3A723248-8878-4721-B0D6-55636E0CFE4D}"/>
                        </a:ext>
                      </a:extLst>
                    </p:cNvPr>
                    <p:cNvPicPr>
                      <a:picLocks noChangeAspect="1"/>
                    </p:cNvPicPr>
                    <p:nvPr/>
                  </p:nvPicPr>
                  <p:blipFill rotWithShape="1">
                    <a:blip r:embed="rId5">
                      <a:duotone>
                        <a:schemeClr val="bg2">
                          <a:shade val="45000"/>
                          <a:satMod val="135000"/>
                        </a:schemeClr>
                        <a:prstClr val="white"/>
                      </a:duotone>
                    </a:blip>
                    <a:srcRect r="58729"/>
                    <a:stretch/>
                  </p:blipFill>
                  <p:spPr>
                    <a:xfrm>
                      <a:off x="1366709" y="2582768"/>
                      <a:ext cx="730105" cy="412187"/>
                    </a:xfrm>
                    <a:prstGeom prst="rect">
                      <a:avLst/>
                    </a:prstGeom>
                    <a:noFill/>
                    <a:ln>
                      <a:noFill/>
                    </a:ln>
                  </p:spPr>
                </p:pic>
              </p:grpSp>
              <p:grpSp>
                <p:nvGrpSpPr>
                  <p:cNvPr id="31" name="Group 30">
                    <a:extLst>
                      <a:ext uri="{FF2B5EF4-FFF2-40B4-BE49-F238E27FC236}">
                        <a16:creationId xmlns:a16="http://schemas.microsoft.com/office/drawing/2014/main" id="{36F2EFBB-E734-46BC-8E47-3C3F3960E77E}"/>
                      </a:ext>
                    </a:extLst>
                  </p:cNvPr>
                  <p:cNvGrpSpPr/>
                  <p:nvPr/>
                </p:nvGrpSpPr>
                <p:grpSpPr>
                  <a:xfrm>
                    <a:off x="4375463" y="2667230"/>
                    <a:ext cx="553268" cy="553268"/>
                    <a:chOff x="1274561" y="2359279"/>
                    <a:chExt cx="914400" cy="914400"/>
                  </a:xfrm>
                </p:grpSpPr>
                <p:sp>
                  <p:nvSpPr>
                    <p:cNvPr id="51" name="Oval 50">
                      <a:extLst>
                        <a:ext uri="{FF2B5EF4-FFF2-40B4-BE49-F238E27FC236}">
                          <a16:creationId xmlns:a16="http://schemas.microsoft.com/office/drawing/2014/main" id="{62DE4453-3320-46D8-9038-58BDE3D8EF61}"/>
                        </a:ext>
                      </a:extLst>
                    </p:cNvPr>
                    <p:cNvSpPr/>
                    <p:nvPr/>
                  </p:nvSpPr>
                  <p:spPr>
                    <a:xfrm>
                      <a:off x="1274561" y="2359279"/>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2" name="Picture 51">
                      <a:extLst>
                        <a:ext uri="{FF2B5EF4-FFF2-40B4-BE49-F238E27FC236}">
                          <a16:creationId xmlns:a16="http://schemas.microsoft.com/office/drawing/2014/main" id="{BC98AF37-E71A-428F-A37C-C99419873538}"/>
                        </a:ext>
                      </a:extLst>
                    </p:cNvPr>
                    <p:cNvPicPr>
                      <a:picLocks noChangeAspect="1"/>
                    </p:cNvPicPr>
                    <p:nvPr/>
                  </p:nvPicPr>
                  <p:blipFill rotWithShape="1">
                    <a:blip r:embed="rId5">
                      <a:duotone>
                        <a:schemeClr val="bg2">
                          <a:shade val="45000"/>
                          <a:satMod val="135000"/>
                        </a:schemeClr>
                        <a:prstClr val="white"/>
                      </a:duotone>
                    </a:blip>
                    <a:srcRect r="58729"/>
                    <a:stretch/>
                  </p:blipFill>
                  <p:spPr>
                    <a:xfrm>
                      <a:off x="1366709" y="2582768"/>
                      <a:ext cx="730105" cy="412187"/>
                    </a:xfrm>
                    <a:prstGeom prst="rect">
                      <a:avLst/>
                    </a:prstGeom>
                    <a:noFill/>
                    <a:ln>
                      <a:noFill/>
                    </a:ln>
                  </p:spPr>
                </p:pic>
              </p:grpSp>
              <p:cxnSp>
                <p:nvCxnSpPr>
                  <p:cNvPr id="32" name="Straight Arrow Connector 31">
                    <a:extLst>
                      <a:ext uri="{FF2B5EF4-FFF2-40B4-BE49-F238E27FC236}">
                        <a16:creationId xmlns:a16="http://schemas.microsoft.com/office/drawing/2014/main" id="{69BA2331-7681-40B6-90B5-4E9FEF47E19D}"/>
                      </a:ext>
                    </a:extLst>
                  </p:cNvPr>
                  <p:cNvCxnSpPr>
                    <a:cxnSpLocks/>
                    <a:endCxn id="51" idx="6"/>
                  </p:cNvCxnSpPr>
                  <p:nvPr/>
                </p:nvCxnSpPr>
                <p:spPr>
                  <a:xfrm flipH="1">
                    <a:off x="4928731" y="2943864"/>
                    <a:ext cx="1018377"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10D699BD-B8F0-4188-9BB5-AFB9939D89F6}"/>
                      </a:ext>
                    </a:extLst>
                  </p:cNvPr>
                  <p:cNvGrpSpPr/>
                  <p:nvPr/>
                </p:nvGrpSpPr>
                <p:grpSpPr>
                  <a:xfrm>
                    <a:off x="4781806" y="3421918"/>
                    <a:ext cx="553268" cy="553268"/>
                    <a:chOff x="1853987" y="3361842"/>
                    <a:chExt cx="914400" cy="914400"/>
                  </a:xfrm>
                </p:grpSpPr>
                <p:sp>
                  <p:nvSpPr>
                    <p:cNvPr id="49" name="Oval 48">
                      <a:extLst>
                        <a:ext uri="{FF2B5EF4-FFF2-40B4-BE49-F238E27FC236}">
                          <a16:creationId xmlns:a16="http://schemas.microsoft.com/office/drawing/2014/main" id="{43F918DD-E642-4CBD-9BAC-43C0434E8021}"/>
                        </a:ext>
                      </a:extLst>
                    </p:cNvPr>
                    <p:cNvSpPr/>
                    <p:nvPr/>
                  </p:nvSpPr>
                  <p:spPr>
                    <a:xfrm>
                      <a:off x="1853987" y="3361842"/>
                      <a:ext cx="914400" cy="914400"/>
                    </a:xfrm>
                    <a:prstGeom prst="ellipse">
                      <a:avLst/>
                    </a:prstGeom>
                    <a:blipFill dpi="0" rotWithShape="1">
                      <a:blip r:embed="rId6">
                        <a:alphaModFix amt="15000"/>
                      </a:blip>
                      <a:srcRect/>
                      <a:stretch>
                        <a:fillRect l="-46000" t="-17000" r="-45000" b="-17000"/>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01A34D43-86F0-4687-8361-3E0FC4D1C56D}"/>
                        </a:ext>
                      </a:extLst>
                    </p:cNvPr>
                    <p:cNvPicPr>
                      <a:picLocks noChangeAspect="1"/>
                    </p:cNvPicPr>
                    <p:nvPr/>
                  </p:nvPicPr>
                  <p:blipFill>
                    <a:blip r:embed="rId7">
                      <a:duotone>
                        <a:schemeClr val="accent3">
                          <a:shade val="45000"/>
                          <a:satMod val="135000"/>
                        </a:schemeClr>
                        <a:prstClr val="white"/>
                      </a:duotone>
                    </a:blip>
                    <a:stretch>
                      <a:fillRect/>
                    </a:stretch>
                  </p:blipFill>
                  <p:spPr>
                    <a:xfrm>
                      <a:off x="1994396" y="3490637"/>
                      <a:ext cx="640080" cy="640080"/>
                    </a:xfrm>
                    <a:prstGeom prst="rect">
                      <a:avLst/>
                    </a:prstGeom>
                    <a:ln>
                      <a:noFill/>
                    </a:ln>
                  </p:spPr>
                </p:pic>
              </p:grpSp>
              <p:cxnSp>
                <p:nvCxnSpPr>
                  <p:cNvPr id="34" name="Straight Arrow Connector 33">
                    <a:extLst>
                      <a:ext uri="{FF2B5EF4-FFF2-40B4-BE49-F238E27FC236}">
                        <a16:creationId xmlns:a16="http://schemas.microsoft.com/office/drawing/2014/main" id="{14CDF7BD-5148-4217-AF1C-590B39419FDD}"/>
                      </a:ext>
                    </a:extLst>
                  </p:cNvPr>
                  <p:cNvCxnSpPr>
                    <a:cxnSpLocks/>
                    <a:endCxn id="49" idx="7"/>
                  </p:cNvCxnSpPr>
                  <p:nvPr/>
                </p:nvCxnSpPr>
                <p:spPr>
                  <a:xfrm flipH="1">
                    <a:off x="5254049" y="3161711"/>
                    <a:ext cx="693059" cy="341232"/>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5" name="Group 34">
                    <a:extLst>
                      <a:ext uri="{FF2B5EF4-FFF2-40B4-BE49-F238E27FC236}">
                        <a16:creationId xmlns:a16="http://schemas.microsoft.com/office/drawing/2014/main" id="{8AFB27C3-ADCA-4B4B-97FA-164798DBB409}"/>
                      </a:ext>
                    </a:extLst>
                  </p:cNvPr>
                  <p:cNvGrpSpPr/>
                  <p:nvPr/>
                </p:nvGrpSpPr>
                <p:grpSpPr>
                  <a:xfrm>
                    <a:off x="5640016" y="3752930"/>
                    <a:ext cx="553268" cy="553268"/>
                    <a:chOff x="3151825" y="3608630"/>
                    <a:chExt cx="914400" cy="914400"/>
                  </a:xfrm>
                </p:grpSpPr>
                <p:sp>
                  <p:nvSpPr>
                    <p:cNvPr id="47" name="Oval 46">
                      <a:extLst>
                        <a:ext uri="{FF2B5EF4-FFF2-40B4-BE49-F238E27FC236}">
                          <a16:creationId xmlns:a16="http://schemas.microsoft.com/office/drawing/2014/main" id="{23FD0629-2DCB-4001-9F82-139FCA6A433E}"/>
                        </a:ext>
                      </a:extLst>
                    </p:cNvPr>
                    <p:cNvSpPr/>
                    <p:nvPr/>
                  </p:nvSpPr>
                  <p:spPr>
                    <a:xfrm>
                      <a:off x="3151825" y="3608630"/>
                      <a:ext cx="914400" cy="914400"/>
                    </a:xfrm>
                    <a:prstGeom prst="ellipse">
                      <a:avLst/>
                    </a:prstGeom>
                    <a:no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8" name="Picture 47">
                      <a:extLst>
                        <a:ext uri="{FF2B5EF4-FFF2-40B4-BE49-F238E27FC236}">
                          <a16:creationId xmlns:a16="http://schemas.microsoft.com/office/drawing/2014/main" id="{7FA94C40-BE26-4F66-AF10-102B610EA519}"/>
                        </a:ext>
                      </a:extLst>
                    </p:cNvPr>
                    <p:cNvPicPr>
                      <a:picLocks noChangeAspect="1"/>
                    </p:cNvPicPr>
                    <p:nvPr/>
                  </p:nvPicPr>
                  <p:blipFill>
                    <a:blip r:embed="rId8">
                      <a:duotone>
                        <a:schemeClr val="bg2">
                          <a:shade val="45000"/>
                          <a:satMod val="135000"/>
                        </a:schemeClr>
                        <a:prstClr val="white"/>
                      </a:duotone>
                    </a:blip>
                    <a:stretch>
                      <a:fillRect/>
                    </a:stretch>
                  </p:blipFill>
                  <p:spPr>
                    <a:xfrm>
                      <a:off x="3247845" y="3726034"/>
                      <a:ext cx="642636" cy="640080"/>
                    </a:xfrm>
                    <a:prstGeom prst="rect">
                      <a:avLst/>
                    </a:prstGeom>
                    <a:ln>
                      <a:noFill/>
                    </a:ln>
                  </p:spPr>
                </p:pic>
              </p:grpSp>
              <p:cxnSp>
                <p:nvCxnSpPr>
                  <p:cNvPr id="36" name="Straight Arrow Connector 35">
                    <a:extLst>
                      <a:ext uri="{FF2B5EF4-FFF2-40B4-BE49-F238E27FC236}">
                        <a16:creationId xmlns:a16="http://schemas.microsoft.com/office/drawing/2014/main" id="{8D50F96E-36ED-43E8-976D-F6FE746E7496}"/>
                      </a:ext>
                    </a:extLst>
                  </p:cNvPr>
                  <p:cNvCxnSpPr>
                    <a:cxnSpLocks/>
                    <a:endCxn id="47" idx="0"/>
                  </p:cNvCxnSpPr>
                  <p:nvPr/>
                </p:nvCxnSpPr>
                <p:spPr>
                  <a:xfrm flipH="1">
                    <a:off x="5916650" y="3377647"/>
                    <a:ext cx="204735" cy="375283"/>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AB014E2C-330B-489B-AC51-1EC64595475D}"/>
                      </a:ext>
                    </a:extLst>
                  </p:cNvPr>
                  <p:cNvGrpSpPr/>
                  <p:nvPr/>
                </p:nvGrpSpPr>
                <p:grpSpPr>
                  <a:xfrm>
                    <a:off x="6668525" y="3752930"/>
                    <a:ext cx="553268" cy="553268"/>
                    <a:chOff x="1853987" y="3361842"/>
                    <a:chExt cx="914400" cy="914400"/>
                  </a:xfrm>
                </p:grpSpPr>
                <p:sp>
                  <p:nvSpPr>
                    <p:cNvPr id="45" name="Oval 44">
                      <a:extLst>
                        <a:ext uri="{FF2B5EF4-FFF2-40B4-BE49-F238E27FC236}">
                          <a16:creationId xmlns:a16="http://schemas.microsoft.com/office/drawing/2014/main" id="{D515E428-5B9B-4DFD-97CF-307CCD4C284A}"/>
                        </a:ext>
                      </a:extLst>
                    </p:cNvPr>
                    <p:cNvSpPr/>
                    <p:nvPr/>
                  </p:nvSpPr>
                  <p:spPr>
                    <a:xfrm>
                      <a:off x="1853987" y="3361842"/>
                      <a:ext cx="914400" cy="914400"/>
                    </a:xfrm>
                    <a:prstGeom prst="ellipse">
                      <a:avLst/>
                    </a:prstGeom>
                    <a:blipFill dpi="0" rotWithShape="1">
                      <a:blip r:embed="rId6">
                        <a:alphaModFix amt="15000"/>
                      </a:blip>
                      <a:srcRect/>
                      <a:stretch>
                        <a:fillRect l="-46000" t="-17000" r="-45000" b="-17000"/>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6" name="Picture 45">
                      <a:extLst>
                        <a:ext uri="{FF2B5EF4-FFF2-40B4-BE49-F238E27FC236}">
                          <a16:creationId xmlns:a16="http://schemas.microsoft.com/office/drawing/2014/main" id="{0211DB6C-06EA-42C4-BC9A-13508AA24C2A}"/>
                        </a:ext>
                      </a:extLst>
                    </p:cNvPr>
                    <p:cNvPicPr>
                      <a:picLocks noChangeAspect="1"/>
                    </p:cNvPicPr>
                    <p:nvPr/>
                  </p:nvPicPr>
                  <p:blipFill>
                    <a:blip r:embed="rId7">
                      <a:duotone>
                        <a:schemeClr val="accent3">
                          <a:shade val="45000"/>
                          <a:satMod val="135000"/>
                        </a:schemeClr>
                        <a:prstClr val="white"/>
                      </a:duotone>
                    </a:blip>
                    <a:stretch>
                      <a:fillRect/>
                    </a:stretch>
                  </p:blipFill>
                  <p:spPr>
                    <a:xfrm>
                      <a:off x="1994396" y="3490637"/>
                      <a:ext cx="640080" cy="640080"/>
                    </a:xfrm>
                    <a:prstGeom prst="rect">
                      <a:avLst/>
                    </a:prstGeom>
                    <a:ln>
                      <a:noFill/>
                    </a:ln>
                  </p:spPr>
                </p:pic>
              </p:grpSp>
              <p:cxnSp>
                <p:nvCxnSpPr>
                  <p:cNvPr id="38" name="Straight Arrow Connector 37">
                    <a:extLst>
                      <a:ext uri="{FF2B5EF4-FFF2-40B4-BE49-F238E27FC236}">
                        <a16:creationId xmlns:a16="http://schemas.microsoft.com/office/drawing/2014/main" id="{AE2E2C50-4B0B-4CFE-9C00-CCE83A0C5C1F}"/>
                      </a:ext>
                    </a:extLst>
                  </p:cNvPr>
                  <p:cNvCxnSpPr>
                    <a:cxnSpLocks/>
                    <a:endCxn id="45" idx="0"/>
                  </p:cNvCxnSpPr>
                  <p:nvPr/>
                </p:nvCxnSpPr>
                <p:spPr>
                  <a:xfrm>
                    <a:off x="6702962" y="3377647"/>
                    <a:ext cx="242197" cy="375283"/>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0939CE4F-625C-421D-83A4-69D7490C20DD}"/>
                      </a:ext>
                    </a:extLst>
                  </p:cNvPr>
                  <p:cNvGrpSpPr/>
                  <p:nvPr/>
                </p:nvGrpSpPr>
                <p:grpSpPr>
                  <a:xfrm>
                    <a:off x="7515616" y="3420683"/>
                    <a:ext cx="553268" cy="553268"/>
                    <a:chOff x="4870872" y="915566"/>
                    <a:chExt cx="914400" cy="914400"/>
                  </a:xfrm>
                </p:grpSpPr>
                <p:sp>
                  <p:nvSpPr>
                    <p:cNvPr id="43" name="Oval 42">
                      <a:extLst>
                        <a:ext uri="{FF2B5EF4-FFF2-40B4-BE49-F238E27FC236}">
                          <a16:creationId xmlns:a16="http://schemas.microsoft.com/office/drawing/2014/main" id="{C131EB3D-89B3-449E-96E3-C6C25178C0BE}"/>
                        </a:ext>
                      </a:extLst>
                    </p:cNvPr>
                    <p:cNvSpPr/>
                    <p:nvPr/>
                  </p:nvSpPr>
                  <p:spPr>
                    <a:xfrm>
                      <a:off x="4870872" y="915566"/>
                      <a:ext cx="914400" cy="914400"/>
                    </a:xfrm>
                    <a:prstGeom prst="ellipse">
                      <a:avLst/>
                    </a:prstGeom>
                    <a:blipFill dpi="0" rotWithShape="1">
                      <a:blip r:embed="rId4">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6B510AE2-10F1-4255-92C1-E8CA12D3D46F}"/>
                        </a:ext>
                      </a:extLst>
                    </p:cNvPr>
                    <p:cNvPicPr>
                      <a:picLocks noChangeAspect="1"/>
                    </p:cNvPicPr>
                    <p:nvPr/>
                  </p:nvPicPr>
                  <p:blipFill rotWithShape="1">
                    <a:blip r:embed="rId9">
                      <a:duotone>
                        <a:schemeClr val="bg2">
                          <a:shade val="45000"/>
                          <a:satMod val="135000"/>
                        </a:schemeClr>
                        <a:prstClr val="white"/>
                      </a:duotone>
                    </a:blip>
                    <a:srcRect l="20369" t="20368" r="18523" b="18524"/>
                    <a:stretch/>
                  </p:blipFill>
                  <p:spPr>
                    <a:xfrm>
                      <a:off x="5023798" y="1058152"/>
                      <a:ext cx="640079" cy="640080"/>
                    </a:xfrm>
                    <a:prstGeom prst="ellipse">
                      <a:avLst/>
                    </a:prstGeom>
                    <a:noFill/>
                    <a:ln>
                      <a:noFill/>
                    </a:ln>
                  </p:spPr>
                </p:pic>
              </p:grpSp>
              <p:cxnSp>
                <p:nvCxnSpPr>
                  <p:cNvPr id="40" name="Straight Arrow Connector 39">
                    <a:extLst>
                      <a:ext uri="{FF2B5EF4-FFF2-40B4-BE49-F238E27FC236}">
                        <a16:creationId xmlns:a16="http://schemas.microsoft.com/office/drawing/2014/main" id="{D566C62D-F4BB-480A-ACA7-0B846BAC45CD}"/>
                      </a:ext>
                    </a:extLst>
                  </p:cNvPr>
                  <p:cNvCxnSpPr>
                    <a:cxnSpLocks/>
                    <a:endCxn id="43" idx="1"/>
                  </p:cNvCxnSpPr>
                  <p:nvPr/>
                </p:nvCxnSpPr>
                <p:spPr>
                  <a:xfrm>
                    <a:off x="6905677" y="3161711"/>
                    <a:ext cx="690963" cy="339997"/>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13B77D0E-EBAC-455B-8C7C-029DE6D3F0B2}"/>
                      </a:ext>
                    </a:extLst>
                  </p:cNvPr>
                  <p:cNvCxnSpPr>
                    <a:cxnSpLocks/>
                  </p:cNvCxnSpPr>
                  <p:nvPr/>
                </p:nvCxnSpPr>
                <p:spPr>
                  <a:xfrm>
                    <a:off x="6905677" y="2943864"/>
                    <a:ext cx="1015285"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8E3BB86-C76A-4734-93FF-9CB47362D16B}"/>
                          </a:ext>
                        </a:extLst>
                      </p:cNvPr>
                      <p:cNvSpPr txBox="1"/>
                      <p:nvPr/>
                    </p:nvSpPr>
                    <p:spPr>
                      <a:xfrm>
                        <a:off x="6229864" y="3893427"/>
                        <a:ext cx="393010" cy="3538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smtClean="0">
                                  <a:solidFill>
                                    <a:schemeClr val="bg1">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96" name="TextBox 95">
                        <a:extLst>
                          <a:ext uri="{FF2B5EF4-FFF2-40B4-BE49-F238E27FC236}">
                            <a16:creationId xmlns:a16="http://schemas.microsoft.com/office/drawing/2014/main" id="{B29E1129-3D22-4804-922B-C830986FAC65}"/>
                          </a:ext>
                        </a:extLst>
                      </p:cNvPr>
                      <p:cNvSpPr txBox="1">
                        <a:spLocks noRot="1" noChangeAspect="1" noMove="1" noResize="1" noEditPoints="1" noAdjustHandles="1" noChangeArrowheads="1" noChangeShapeType="1" noTextEdit="1"/>
                      </p:cNvSpPr>
                      <p:nvPr/>
                    </p:nvSpPr>
                    <p:spPr>
                      <a:xfrm>
                        <a:off x="6229864" y="3893427"/>
                        <a:ext cx="393010" cy="353825"/>
                      </a:xfrm>
                      <a:prstGeom prst="rect">
                        <a:avLst/>
                      </a:prstGeom>
                      <a:blipFill>
                        <a:blip r:embed="rId13"/>
                        <a:stretch>
                          <a:fillRect r="-6250"/>
                        </a:stretch>
                      </a:blipFill>
                    </p:spPr>
                    <p:txBody>
                      <a:bodyPr/>
                      <a:lstStyle/>
                      <a:p>
                        <a:r>
                          <a:rPr lang="en-CA">
                            <a:noFill/>
                          </a:rPr>
                          <a:t> </a:t>
                        </a:r>
                      </a:p>
                    </p:txBody>
                  </p:sp>
                </mc:Fallback>
              </mc:AlternateContent>
            </p:grpSp>
            <p:sp>
              <p:nvSpPr>
                <p:cNvPr id="25" name="Rectangle 24">
                  <a:extLst>
                    <a:ext uri="{FF2B5EF4-FFF2-40B4-BE49-F238E27FC236}">
                      <a16:creationId xmlns:a16="http://schemas.microsoft.com/office/drawing/2014/main" id="{1E1B4FC8-EE75-4B3E-9271-60C26BF6B438}"/>
                    </a:ext>
                  </a:extLst>
                </p:cNvPr>
                <p:cNvSpPr/>
                <p:nvPr/>
              </p:nvSpPr>
              <p:spPr>
                <a:xfrm>
                  <a:off x="8360714" y="2425397"/>
                  <a:ext cx="1756970" cy="4723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Add comment “fixed in PR11”</a:t>
                  </a:r>
                </a:p>
              </p:txBody>
            </p:sp>
            <p:sp>
              <p:nvSpPr>
                <p:cNvPr id="26" name="Rectangle 25">
                  <a:extLst>
                    <a:ext uri="{FF2B5EF4-FFF2-40B4-BE49-F238E27FC236}">
                      <a16:creationId xmlns:a16="http://schemas.microsoft.com/office/drawing/2014/main" id="{986CEDCB-5AB7-437B-8D5F-65CEC719B623}"/>
                    </a:ext>
                  </a:extLst>
                </p:cNvPr>
                <p:cNvSpPr/>
                <p:nvPr/>
              </p:nvSpPr>
              <p:spPr>
                <a:xfrm>
                  <a:off x="7311278" y="3805791"/>
                  <a:ext cx="2098872" cy="4495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create PR on iss37</a:t>
                  </a:r>
                </a:p>
              </p:txBody>
            </p:sp>
            <p:sp>
              <p:nvSpPr>
                <p:cNvPr id="27" name="Rectangle 26">
                  <a:extLst>
                    <a:ext uri="{FF2B5EF4-FFF2-40B4-BE49-F238E27FC236}">
                      <a16:creationId xmlns:a16="http://schemas.microsoft.com/office/drawing/2014/main" id="{1A03A164-21E6-4BAF-A3C3-A09D8810AC6E}"/>
                    </a:ext>
                  </a:extLst>
                </p:cNvPr>
                <p:cNvSpPr/>
                <p:nvPr/>
              </p:nvSpPr>
              <p:spPr>
                <a:xfrm>
                  <a:off x="4144065" y="3099704"/>
                  <a:ext cx="1732798" cy="4430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a:solidFill>
                        <a:srgbClr val="6C958E"/>
                      </a:solidFill>
                    </a:rPr>
                    <a:t>Get next issue</a:t>
                  </a:r>
                </a:p>
              </p:txBody>
            </p:sp>
          </p:grpSp>
          <p:sp>
            <p:nvSpPr>
              <p:cNvPr id="58" name="Rectangle 57">
                <a:extLst>
                  <a:ext uri="{FF2B5EF4-FFF2-40B4-BE49-F238E27FC236}">
                    <a16:creationId xmlns:a16="http://schemas.microsoft.com/office/drawing/2014/main" id="{68ACFEB9-F184-44A9-8D3D-59ED47EB239F}"/>
                  </a:ext>
                </a:extLst>
              </p:cNvPr>
              <p:cNvSpPr/>
              <p:nvPr/>
            </p:nvSpPr>
            <p:spPr>
              <a:xfrm>
                <a:off x="6112888" y="3678059"/>
                <a:ext cx="5497018" cy="523220"/>
              </a:xfrm>
              <a:prstGeom prst="rect">
                <a:avLst/>
              </a:prstGeom>
            </p:spPr>
            <p:txBody>
              <a:bodyPr wrap="none">
                <a:spAutoFit/>
              </a:bodyPr>
              <a:lstStyle/>
              <a:p>
                <a:r>
                  <a:rPr lang="en-CA" sz="2800" b="1" dirty="0">
                    <a:solidFill>
                      <a:srgbClr val="6C958E"/>
                    </a:solidFill>
                  </a:rPr>
                  <a:t>Automates common workflows</a:t>
                </a:r>
              </a:p>
            </p:txBody>
          </p:sp>
        </p:grpSp>
        <p:pic>
          <p:nvPicPr>
            <p:cNvPr id="55" name="Graphic 54">
              <a:extLst>
                <a:ext uri="{FF2B5EF4-FFF2-40B4-BE49-F238E27FC236}">
                  <a16:creationId xmlns:a16="http://schemas.microsoft.com/office/drawing/2014/main" id="{4DC8EDDB-5A25-48A2-9248-FCC42A589C3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476631" y="4437063"/>
              <a:ext cx="844409" cy="844409"/>
            </a:xfrm>
            <a:prstGeom prst="rect">
              <a:avLst/>
            </a:prstGeom>
          </p:spPr>
        </p:pic>
      </p:grpSp>
    </p:spTree>
    <p:extLst>
      <p:ext uri="{BB962C8B-B14F-4D97-AF65-F5344CB8AC3E}">
        <p14:creationId xmlns:p14="http://schemas.microsoft.com/office/powerpoint/2010/main" val="4580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80970E-C221-49C8-8BFB-79C240C3984A}"/>
              </a:ext>
            </a:extLst>
          </p:cNvPr>
          <p:cNvSpPr>
            <a:spLocks noGrp="1"/>
          </p:cNvSpPr>
          <p:nvPr>
            <p:ph type="sldNum" sz="quarter" idx="12"/>
          </p:nvPr>
        </p:nvSpPr>
        <p:spPr/>
        <p:txBody>
          <a:bodyPr/>
          <a:lstStyle/>
          <a:p>
            <a:fld id="{096AB1A4-1376-4B7E-84A4-26A90531B500}" type="slidenum">
              <a:rPr lang="en-CA" smtClean="0"/>
              <a:t>36</a:t>
            </a:fld>
            <a:endParaRPr lang="en-CA"/>
          </a:p>
        </p:txBody>
      </p:sp>
      <p:pic>
        <p:nvPicPr>
          <p:cNvPr id="3" name="Picture 2">
            <a:extLst>
              <a:ext uri="{FF2B5EF4-FFF2-40B4-BE49-F238E27FC236}">
                <a16:creationId xmlns:a16="http://schemas.microsoft.com/office/drawing/2014/main" id="{3DABDC90-DB05-4798-B5CA-8C2AAACC14B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488" y="716031"/>
            <a:ext cx="10405882" cy="5475717"/>
          </a:xfrm>
          <a:prstGeom prst="rect">
            <a:avLst/>
          </a:prstGeom>
        </p:spPr>
      </p:pic>
    </p:spTree>
    <p:extLst>
      <p:ext uri="{BB962C8B-B14F-4D97-AF65-F5344CB8AC3E}">
        <p14:creationId xmlns:p14="http://schemas.microsoft.com/office/powerpoint/2010/main" val="1748939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41DD3-663A-400E-991B-0DA88DBED196}"/>
              </a:ext>
            </a:extLst>
          </p:cNvPr>
          <p:cNvSpPr>
            <a:spLocks noGrp="1"/>
          </p:cNvSpPr>
          <p:nvPr>
            <p:ph type="title"/>
          </p:nvPr>
        </p:nvSpPr>
        <p:spPr/>
        <p:txBody>
          <a:bodyPr/>
          <a:lstStyle/>
          <a:p>
            <a:r>
              <a:rPr lang="en-US" dirty="0">
                <a:solidFill>
                  <a:srgbClr val="6C958E"/>
                </a:solidFill>
              </a:rPr>
              <a:t>Technology Probes</a:t>
            </a:r>
          </a:p>
        </p:txBody>
      </p:sp>
      <p:sp>
        <p:nvSpPr>
          <p:cNvPr id="6" name="Content Placeholder 5">
            <a:extLst>
              <a:ext uri="{FF2B5EF4-FFF2-40B4-BE49-F238E27FC236}">
                <a16:creationId xmlns:a16="http://schemas.microsoft.com/office/drawing/2014/main" id="{95FB7F6C-BC69-4969-80C0-FCDEC4247333}"/>
              </a:ext>
            </a:extLst>
          </p:cNvPr>
          <p:cNvSpPr>
            <a:spLocks noGrp="1"/>
          </p:cNvSpPr>
          <p:nvPr>
            <p:ph idx="1"/>
          </p:nvPr>
        </p:nvSpPr>
        <p:spPr/>
        <p:txBody>
          <a:bodyPr/>
          <a:lstStyle/>
          <a:p>
            <a:r>
              <a:rPr lang="en-US" dirty="0"/>
              <a:t>Simple, flexible, and adaptable</a:t>
            </a:r>
          </a:p>
          <a:p>
            <a:r>
              <a:rPr lang="en-US" dirty="0"/>
              <a:t>Three goals:</a:t>
            </a:r>
          </a:p>
          <a:p>
            <a:pPr marL="914400" lvl="1" indent="-457200">
              <a:buFont typeface="+mj-lt"/>
              <a:buAutoNum type="arabicPeriod"/>
            </a:pPr>
            <a:r>
              <a:rPr lang="en-US" dirty="0"/>
              <a:t>Understand needs and desires of users in a real-world setting</a:t>
            </a:r>
          </a:p>
          <a:p>
            <a:pPr marL="914400" lvl="1" indent="-457200">
              <a:buFont typeface="+mj-lt"/>
              <a:buAutoNum type="arabicPeriod"/>
            </a:pPr>
            <a:r>
              <a:rPr lang="en-US" dirty="0"/>
              <a:t>Test the technology in the field</a:t>
            </a:r>
          </a:p>
          <a:p>
            <a:pPr marL="914400" lvl="1" indent="-457200">
              <a:buFont typeface="+mj-lt"/>
              <a:buAutoNum type="arabicPeriod"/>
            </a:pPr>
            <a:r>
              <a:rPr lang="en-US" dirty="0"/>
              <a:t>Inspire users and researchers to think about new technologies</a:t>
            </a:r>
          </a:p>
        </p:txBody>
      </p:sp>
      <p:sp>
        <p:nvSpPr>
          <p:cNvPr id="4" name="Slide Number Placeholder 3">
            <a:extLst>
              <a:ext uri="{FF2B5EF4-FFF2-40B4-BE49-F238E27FC236}">
                <a16:creationId xmlns:a16="http://schemas.microsoft.com/office/drawing/2014/main" id="{239DC398-FD55-4D04-AAF4-6855540F29B7}"/>
              </a:ext>
            </a:extLst>
          </p:cNvPr>
          <p:cNvSpPr>
            <a:spLocks noGrp="1"/>
          </p:cNvSpPr>
          <p:nvPr>
            <p:ph type="sldNum" sz="quarter" idx="12"/>
          </p:nvPr>
        </p:nvSpPr>
        <p:spPr/>
        <p:txBody>
          <a:bodyPr/>
          <a:lstStyle/>
          <a:p>
            <a:fld id="{096AB1A4-1376-4B7E-84A4-26A90531B500}" type="slidenum">
              <a:rPr lang="en-CA" smtClean="0"/>
              <a:t>37</a:t>
            </a:fld>
            <a:endParaRPr lang="en-CA"/>
          </a:p>
        </p:txBody>
      </p:sp>
    </p:spTree>
    <p:extLst>
      <p:ext uri="{BB962C8B-B14F-4D97-AF65-F5344CB8AC3E}">
        <p14:creationId xmlns:p14="http://schemas.microsoft.com/office/powerpoint/2010/main" val="299388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C22B6D1-5567-42D0-B7C9-1AEC1641DCB6}"/>
              </a:ext>
            </a:extLst>
          </p:cNvPr>
          <p:cNvSpPr/>
          <p:nvPr/>
        </p:nvSpPr>
        <p:spPr>
          <a:xfrm>
            <a:off x="2208326" y="2971800"/>
            <a:ext cx="914400" cy="914400"/>
          </a:xfrm>
          <a:prstGeom prst="ellipse">
            <a:avLst/>
          </a:prstGeom>
          <a:blipFill dpi="0" rotWithShape="1">
            <a:blip r:embed="rId3"/>
            <a:srcRect/>
            <a:stretch>
              <a:fillRect/>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07578CDB-7A76-4DF1-8936-9A2EE77868C3}"/>
              </a:ext>
            </a:extLst>
          </p:cNvPr>
          <p:cNvCxnSpPr>
            <a:cxnSpLocks/>
            <a:endCxn id="8" idx="6"/>
          </p:cNvCxnSpPr>
          <p:nvPr/>
        </p:nvCxnSpPr>
        <p:spPr>
          <a:xfrm flipH="1">
            <a:off x="3122726" y="3429000"/>
            <a:ext cx="1683098" cy="0"/>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4</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90867" y="2017656"/>
            <a:ext cx="2210265" cy="2210265"/>
          </a:xfrm>
          <a:prstGeom prst="rect">
            <a:avLst/>
          </a:prstGeom>
        </p:spPr>
      </p:pic>
      <p:grpSp>
        <p:nvGrpSpPr>
          <p:cNvPr id="3" name="Group 2">
            <a:extLst>
              <a:ext uri="{FF2B5EF4-FFF2-40B4-BE49-F238E27FC236}">
                <a16:creationId xmlns:a16="http://schemas.microsoft.com/office/drawing/2014/main" id="{E409F163-BCDE-44CF-85E6-8A0CBDC13F55}"/>
              </a:ext>
            </a:extLst>
          </p:cNvPr>
          <p:cNvGrpSpPr/>
          <p:nvPr/>
        </p:nvGrpSpPr>
        <p:grpSpPr>
          <a:xfrm>
            <a:off x="2208326" y="2971800"/>
            <a:ext cx="914400" cy="914400"/>
            <a:chOff x="2300474" y="4474828"/>
            <a:chExt cx="914400" cy="914400"/>
          </a:xfrm>
        </p:grpSpPr>
        <p:sp>
          <p:nvSpPr>
            <p:cNvPr id="11" name="Oval 10">
              <a:extLst>
                <a:ext uri="{FF2B5EF4-FFF2-40B4-BE49-F238E27FC236}">
                  <a16:creationId xmlns:a16="http://schemas.microsoft.com/office/drawing/2014/main" id="{DAEFCFCC-9861-419D-8FE6-DF190A26CAC1}"/>
                </a:ext>
              </a:extLst>
            </p:cNvPr>
            <p:cNvSpPr/>
            <p:nvPr/>
          </p:nvSpPr>
          <p:spPr>
            <a:xfrm>
              <a:off x="2300474" y="4474828"/>
              <a:ext cx="914400" cy="914400"/>
            </a:xfrm>
            <a:prstGeom prst="ellipse">
              <a:avLst/>
            </a:prstGeom>
            <a:blipFill dpi="0" rotWithShape="1">
              <a:blip r:embed="rId3">
                <a:alphaModFix amt="15000"/>
              </a:blip>
              <a:srcRect/>
              <a:stretch>
                <a:fillRect/>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ED3736B-7937-4FE7-96D3-A101C187985A}"/>
                </a:ext>
              </a:extLst>
            </p:cNvPr>
            <p:cNvPicPr>
              <a:picLocks noChangeAspect="1"/>
            </p:cNvPicPr>
            <p:nvPr/>
          </p:nvPicPr>
          <p:blipFill rotWithShape="1">
            <a:blip r:embed="rId6"/>
            <a:srcRect r="58729"/>
            <a:stretch/>
          </p:blipFill>
          <p:spPr>
            <a:xfrm>
              <a:off x="2392621" y="4663362"/>
              <a:ext cx="730105" cy="412187"/>
            </a:xfrm>
            <a:prstGeom prst="rect">
              <a:avLst/>
            </a:prstGeom>
            <a:noFill/>
          </p:spPr>
        </p:pic>
      </p:grpSp>
      <p:sp>
        <p:nvSpPr>
          <p:cNvPr id="13" name="Rectangle: Rounded Corners 12">
            <a:extLst>
              <a:ext uri="{FF2B5EF4-FFF2-40B4-BE49-F238E27FC236}">
                <a16:creationId xmlns:a16="http://schemas.microsoft.com/office/drawing/2014/main" id="{75DA87DB-F372-4AEF-BC24-0E2872CD50A6}"/>
              </a:ext>
            </a:extLst>
          </p:cNvPr>
          <p:cNvSpPr/>
          <p:nvPr/>
        </p:nvSpPr>
        <p:spPr>
          <a:xfrm>
            <a:off x="224219" y="2817541"/>
            <a:ext cx="179906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#25 Ability to…  </a:t>
            </a:r>
          </a:p>
        </p:txBody>
      </p:sp>
      <p:sp>
        <p:nvSpPr>
          <p:cNvPr id="15" name="Rectangle: Rounded Corners 14">
            <a:extLst>
              <a:ext uri="{FF2B5EF4-FFF2-40B4-BE49-F238E27FC236}">
                <a16:creationId xmlns:a16="http://schemas.microsoft.com/office/drawing/2014/main" id="{0678BEA1-E1EB-47A3-8F89-6D053060710B}"/>
              </a:ext>
            </a:extLst>
          </p:cNvPr>
          <p:cNvSpPr/>
          <p:nvPr/>
        </p:nvSpPr>
        <p:spPr>
          <a:xfrm>
            <a:off x="224219" y="3714803"/>
            <a:ext cx="179906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#39 Feature …  </a:t>
            </a:r>
          </a:p>
        </p:txBody>
      </p:sp>
      <p:grpSp>
        <p:nvGrpSpPr>
          <p:cNvPr id="30" name="Group 29">
            <a:extLst>
              <a:ext uri="{FF2B5EF4-FFF2-40B4-BE49-F238E27FC236}">
                <a16:creationId xmlns:a16="http://schemas.microsoft.com/office/drawing/2014/main" id="{A031613A-9FFD-4386-9F0B-023ED28B57A3}"/>
              </a:ext>
            </a:extLst>
          </p:cNvPr>
          <p:cNvGrpSpPr/>
          <p:nvPr/>
        </p:nvGrpSpPr>
        <p:grpSpPr>
          <a:xfrm>
            <a:off x="2023283" y="2988938"/>
            <a:ext cx="185043" cy="897262"/>
            <a:chOff x="2023283" y="2988938"/>
            <a:chExt cx="185043" cy="897262"/>
          </a:xfrm>
        </p:grpSpPr>
        <p:cxnSp>
          <p:nvCxnSpPr>
            <p:cNvPr id="17" name="Straight Connector 16">
              <a:extLst>
                <a:ext uri="{FF2B5EF4-FFF2-40B4-BE49-F238E27FC236}">
                  <a16:creationId xmlns:a16="http://schemas.microsoft.com/office/drawing/2014/main" id="{A6242D43-114A-4451-9AEE-BB297062ABD2}"/>
                </a:ext>
              </a:extLst>
            </p:cNvPr>
            <p:cNvCxnSpPr>
              <a:cxnSpLocks/>
            </p:cNvCxnSpPr>
            <p:nvPr/>
          </p:nvCxnSpPr>
          <p:spPr>
            <a:xfrm>
              <a:off x="2141419" y="2988938"/>
              <a:ext cx="0" cy="897262"/>
            </a:xfrm>
            <a:prstGeom prst="line">
              <a:avLst/>
            </a:prstGeom>
            <a:ln>
              <a:solidFill>
                <a:srgbClr val="2D4558"/>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B559F2-52A1-4598-B654-E9D1DE2B51C5}"/>
                </a:ext>
              </a:extLst>
            </p:cNvPr>
            <p:cNvCxnSpPr>
              <a:cxnSpLocks/>
              <a:endCxn id="13" idx="3"/>
            </p:cNvCxnSpPr>
            <p:nvPr/>
          </p:nvCxnSpPr>
          <p:spPr>
            <a:xfrm flipH="1">
              <a:off x="2023283" y="2988938"/>
              <a:ext cx="118136" cy="0"/>
            </a:xfrm>
            <a:prstGeom prst="straightConnector1">
              <a:avLst/>
            </a:prstGeom>
            <a:ln>
              <a:solidFill>
                <a:srgbClr val="2D455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042CB45-6035-4E95-8550-49B7443619DB}"/>
                </a:ext>
              </a:extLst>
            </p:cNvPr>
            <p:cNvCxnSpPr>
              <a:cxnSpLocks/>
              <a:stCxn id="11" idx="2"/>
              <a:endCxn id="14" idx="3"/>
            </p:cNvCxnSpPr>
            <p:nvPr/>
          </p:nvCxnSpPr>
          <p:spPr>
            <a:xfrm flipH="1">
              <a:off x="2023283" y="3429000"/>
              <a:ext cx="185043" cy="0"/>
            </a:xfrm>
            <a:prstGeom prst="straightConnector1">
              <a:avLst/>
            </a:prstGeom>
            <a:ln>
              <a:solidFill>
                <a:srgbClr val="2D455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6292350-37F0-4588-92A3-01C4170CDF6C}"/>
                </a:ext>
              </a:extLst>
            </p:cNvPr>
            <p:cNvCxnSpPr>
              <a:cxnSpLocks/>
              <a:endCxn id="15" idx="3"/>
            </p:cNvCxnSpPr>
            <p:nvPr/>
          </p:nvCxnSpPr>
          <p:spPr>
            <a:xfrm flipH="1">
              <a:off x="2023283" y="3886200"/>
              <a:ext cx="118136" cy="0"/>
            </a:xfrm>
            <a:prstGeom prst="straightConnector1">
              <a:avLst/>
            </a:prstGeom>
            <a:ln>
              <a:solidFill>
                <a:srgbClr val="2D4558"/>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956A7E47-F21E-45DE-A5DD-6BAFAF29697D}"/>
              </a:ext>
            </a:extLst>
          </p:cNvPr>
          <p:cNvSpPr/>
          <p:nvPr/>
        </p:nvSpPr>
        <p:spPr>
          <a:xfrm>
            <a:off x="92510" y="2359688"/>
            <a:ext cx="2062482" cy="369332"/>
          </a:xfrm>
          <a:prstGeom prst="rect">
            <a:avLst/>
          </a:prstGeom>
        </p:spPr>
        <p:txBody>
          <a:bodyPr wrap="square">
            <a:spAutoFit/>
          </a:bodyPr>
          <a:lstStyle/>
          <a:p>
            <a:r>
              <a:rPr lang="en-CA" dirty="0">
                <a:solidFill>
                  <a:srgbClr val="6C958E"/>
                </a:solidFill>
              </a:rPr>
              <a:t>Open Issues </a:t>
            </a:r>
            <a:r>
              <a:rPr lang="en-CA" dirty="0" err="1">
                <a:solidFill>
                  <a:srgbClr val="6C958E"/>
                </a:solidFill>
              </a:rPr>
              <a:t>Devy</a:t>
            </a:r>
            <a:endParaRPr lang="en-CA" dirty="0"/>
          </a:p>
        </p:txBody>
      </p:sp>
      <p:sp>
        <p:nvSpPr>
          <p:cNvPr id="14" name="Rectangle: Rounded Corners 13">
            <a:extLst>
              <a:ext uri="{FF2B5EF4-FFF2-40B4-BE49-F238E27FC236}">
                <a16:creationId xmlns:a16="http://schemas.microsoft.com/office/drawing/2014/main" id="{C47D588F-3E74-4393-95CC-9A1DCCB0F12B}"/>
              </a:ext>
            </a:extLst>
          </p:cNvPr>
          <p:cNvSpPr/>
          <p:nvPr/>
        </p:nvSpPr>
        <p:spPr>
          <a:xfrm>
            <a:off x="224219" y="3257603"/>
            <a:ext cx="179906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#37 Critical b…  </a:t>
            </a:r>
          </a:p>
        </p:txBody>
      </p:sp>
      <p:sp>
        <p:nvSpPr>
          <p:cNvPr id="35" name="Rectangle: Rounded Corners 34">
            <a:extLst>
              <a:ext uri="{FF2B5EF4-FFF2-40B4-BE49-F238E27FC236}">
                <a16:creationId xmlns:a16="http://schemas.microsoft.com/office/drawing/2014/main" id="{E3D94EF2-CC74-4ED2-B24F-4831FD7C7018}"/>
              </a:ext>
            </a:extLst>
          </p:cNvPr>
          <p:cNvSpPr/>
          <p:nvPr/>
        </p:nvSpPr>
        <p:spPr>
          <a:xfrm>
            <a:off x="224219" y="2826288"/>
            <a:ext cx="1799064"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#37 Critical b…  </a:t>
            </a:r>
          </a:p>
        </p:txBody>
      </p:sp>
      <p:sp>
        <p:nvSpPr>
          <p:cNvPr id="22" name="Rectangle 21">
            <a:extLst>
              <a:ext uri="{FF2B5EF4-FFF2-40B4-BE49-F238E27FC236}">
                <a16:creationId xmlns:a16="http://schemas.microsoft.com/office/drawing/2014/main" id="{B09A8069-A2D8-4909-9415-E86EF0694B96}"/>
              </a:ext>
            </a:extLst>
          </p:cNvPr>
          <p:cNvSpPr/>
          <p:nvPr/>
        </p:nvSpPr>
        <p:spPr>
          <a:xfrm>
            <a:off x="984129" y="4057596"/>
            <a:ext cx="279244" cy="461665"/>
          </a:xfrm>
          <a:prstGeom prst="rect">
            <a:avLst/>
          </a:prstGeom>
        </p:spPr>
        <p:txBody>
          <a:bodyPr wrap="none">
            <a:spAutoFit/>
          </a:bodyPr>
          <a:lstStyle/>
          <a:p>
            <a:r>
              <a:rPr lang="en-US" sz="2400" b="1" dirty="0"/>
              <a:t>⋮</a:t>
            </a:r>
            <a:endParaRPr lang="en-US" b="1" dirty="0"/>
          </a:p>
        </p:txBody>
      </p:sp>
      <p:sp>
        <p:nvSpPr>
          <p:cNvPr id="24" name="Thought Bubble: Cloud 23">
            <a:extLst>
              <a:ext uri="{FF2B5EF4-FFF2-40B4-BE49-F238E27FC236}">
                <a16:creationId xmlns:a16="http://schemas.microsoft.com/office/drawing/2014/main" id="{ED851793-87E8-4FD9-A7E5-B3DFA641C188}"/>
              </a:ext>
            </a:extLst>
          </p:cNvPr>
          <p:cNvSpPr/>
          <p:nvPr/>
        </p:nvSpPr>
        <p:spPr>
          <a:xfrm>
            <a:off x="7201132" y="325583"/>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ready to start working on my next bug report.</a:t>
            </a:r>
          </a:p>
        </p:txBody>
      </p:sp>
    </p:spTree>
    <p:extLst>
      <p:ext uri="{BB962C8B-B14F-4D97-AF65-F5344CB8AC3E}">
        <p14:creationId xmlns:p14="http://schemas.microsoft.com/office/powerpoint/2010/main" val="25503223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5E-6 3.7037E-7 L 2.5E-6 0.06412 " pathEditMode="relative" rAng="0" ptsTypes="AA">
                                      <p:cBhvr>
                                        <p:cTn id="30" dur="1000" fill="hold"/>
                                        <p:tgtEl>
                                          <p:spTgt spid="13"/>
                                        </p:tgtEl>
                                        <p:attrNameLst>
                                          <p:attrName>ppt_x</p:attrName>
                                          <p:attrName>ppt_y</p:attrName>
                                        </p:attrNameLst>
                                      </p:cBhvr>
                                      <p:rCtr x="0" y="3194"/>
                                    </p:animMotion>
                                  </p:childTnLst>
                                </p:cTn>
                              </p:par>
                              <p:par>
                                <p:cTn id="31" presetID="42" presetClass="path" presetSubtype="0" accel="50000" decel="50000" fill="hold" grpId="1" nodeType="withEffect">
                                  <p:stCondLst>
                                    <p:cond delay="0"/>
                                  </p:stCondLst>
                                  <p:childTnLst>
                                    <p:animMotion origin="layout" path="M 2.5E-6 0 L 2.5E-6 -0.06412 " pathEditMode="relative" rAng="0" ptsTypes="AA">
                                      <p:cBhvr>
                                        <p:cTn id="32" dur="1000" fill="hold"/>
                                        <p:tgtEl>
                                          <p:spTgt spid="14"/>
                                        </p:tgtEl>
                                        <p:attrNameLst>
                                          <p:attrName>ppt_x</p:attrName>
                                          <p:attrName>ppt_y</p:attrName>
                                        </p:attrNameLst>
                                      </p:cBhvr>
                                      <p:rCtr x="0" y="-3218"/>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42" presetClass="path" presetSubtype="0" accel="50000" decel="50000" fill="hold" grpId="1" nodeType="withEffect">
                                  <p:stCondLst>
                                    <p:cond delay="0"/>
                                  </p:stCondLst>
                                  <p:childTnLst>
                                    <p:animMotion origin="layout" path="M 2.5E-6 2.96296E-6 L 0.24531 0.02245 " pathEditMode="relative" rAng="0" ptsTypes="AA">
                                      <p:cBhvr>
                                        <p:cTn id="38" dur="1000" fill="hold"/>
                                        <p:tgtEl>
                                          <p:spTgt spid="35"/>
                                        </p:tgtEl>
                                        <p:attrNameLst>
                                          <p:attrName>ppt_x</p:attrName>
                                          <p:attrName>ppt_y</p:attrName>
                                        </p:attrNameLst>
                                      </p:cBhvr>
                                      <p:rCtr x="12266" y="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5" grpId="0" animBg="1"/>
      <p:bldP spid="33" grpId="0"/>
      <p:bldP spid="14" grpId="0" animBg="1"/>
      <p:bldP spid="14" grpId="1" animBg="1"/>
      <p:bldP spid="35" grpId="0" animBg="1"/>
      <p:bldP spid="35" grpId="1"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5</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srcRect/>
              <a:stretch>
                <a:fillRect l="-46000" t="-17000" r="-45000" b="-17000"/>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4" name="Rectangle: Rounded Corners 43">
            <a:extLst>
              <a:ext uri="{FF2B5EF4-FFF2-40B4-BE49-F238E27FC236}">
                <a16:creationId xmlns:a16="http://schemas.microsoft.com/office/drawing/2014/main" id="{1668F88D-86A6-4B5E-8B4F-014DDFE24798}"/>
              </a:ext>
            </a:extLst>
          </p:cNvPr>
          <p:cNvSpPr/>
          <p:nvPr/>
        </p:nvSpPr>
        <p:spPr>
          <a:xfrm>
            <a:off x="4841825" y="3640375"/>
            <a:ext cx="2508349"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cd /home/</a:t>
            </a:r>
            <a:r>
              <a:rPr lang="en-CA" dirty="0" err="1">
                <a:latin typeface="Consolas" panose="020B0609020204030204" pitchFamily="49" charset="0"/>
              </a:rPr>
              <a:t>nb</a:t>
            </a:r>
            <a:r>
              <a:rPr lang="en-CA" dirty="0">
                <a:latin typeface="Consolas" panose="020B0609020204030204" pitchFamily="49" charset="0"/>
              </a:rPr>
              <a:t>/</a:t>
            </a:r>
            <a:r>
              <a:rPr lang="en-CA" dirty="0" err="1">
                <a:latin typeface="Consolas" panose="020B0609020204030204" pitchFamily="49" charset="0"/>
              </a:rPr>
              <a:t>devy</a:t>
            </a:r>
            <a:endParaRPr lang="en-CA" dirty="0">
              <a:latin typeface="Consolas" panose="020B0609020204030204" pitchFamily="49" charset="0"/>
            </a:endParaRPr>
          </a:p>
        </p:txBody>
      </p:sp>
      <p:sp>
        <p:nvSpPr>
          <p:cNvPr id="45" name="Rectangle: Rounded Corners 44">
            <a:extLst>
              <a:ext uri="{FF2B5EF4-FFF2-40B4-BE49-F238E27FC236}">
                <a16:creationId xmlns:a16="http://schemas.microsoft.com/office/drawing/2014/main" id="{3EC94DCE-D1DF-4CE2-A791-E5AB9CE1E848}"/>
              </a:ext>
            </a:extLst>
          </p:cNvPr>
          <p:cNvSpPr/>
          <p:nvPr/>
        </p:nvSpPr>
        <p:spPr>
          <a:xfrm>
            <a:off x="4481856" y="3633287"/>
            <a:ext cx="3228287"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checkout -b </a:t>
            </a:r>
            <a:r>
              <a:rPr lang="en-CA" dirty="0" err="1">
                <a:latin typeface="Consolas" panose="020B0609020204030204" pitchFamily="49" charset="0"/>
              </a:rPr>
              <a:t>iss</a:t>
            </a:r>
            <a:r>
              <a:rPr lang="en-CA" dirty="0">
                <a:latin typeface="Consolas" panose="020B0609020204030204" pitchFamily="49" charset="0"/>
              </a:rPr>
              <a:t>/37</a:t>
            </a:r>
          </a:p>
        </p:txBody>
      </p:sp>
      <p:sp>
        <p:nvSpPr>
          <p:cNvPr id="21" name="Thought Bubble: Cloud 20">
            <a:extLst>
              <a:ext uri="{FF2B5EF4-FFF2-40B4-BE49-F238E27FC236}">
                <a16:creationId xmlns:a16="http://schemas.microsoft.com/office/drawing/2014/main" id="{404FFC97-91B0-4F3F-B8EC-C16A734853D5}"/>
              </a:ext>
            </a:extLst>
          </p:cNvPr>
          <p:cNvSpPr/>
          <p:nvPr/>
        </p:nvSpPr>
        <p:spPr>
          <a:xfrm>
            <a:off x="7201132" y="325583"/>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ready to start working on my next bug report.</a:t>
            </a:r>
          </a:p>
        </p:txBody>
      </p:sp>
    </p:spTree>
    <p:extLst>
      <p:ext uri="{BB962C8B-B14F-4D97-AF65-F5344CB8AC3E}">
        <p14:creationId xmlns:p14="http://schemas.microsoft.com/office/powerpoint/2010/main" val="27904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42" presetClass="path" presetSubtype="0" accel="50000" decel="50000" fill="hold" grpId="1" nodeType="withEffect">
                                  <p:stCondLst>
                                    <p:cond delay="0"/>
                                  </p:stCondLst>
                                  <p:childTnLst>
                                    <p:animMotion origin="layout" path="M 0 2.96296E-6 L -0.05781 0.14074 " pathEditMode="relative" rAng="0" ptsTypes="AA">
                                      <p:cBhvr>
                                        <p:cTn id="12" dur="1000" fill="hold"/>
                                        <p:tgtEl>
                                          <p:spTgt spid="44"/>
                                        </p:tgtEl>
                                        <p:attrNameLst>
                                          <p:attrName>ppt_x</p:attrName>
                                          <p:attrName>ppt_y</p:attrName>
                                        </p:attrNameLst>
                                      </p:cBhvr>
                                      <p:rCtr x="-2891" y="703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0 -1.11111E-6 L -0.02891 0.21204 " pathEditMode="relative" rAng="0" ptsTypes="AA">
                                      <p:cBhvr>
                                        <p:cTn id="20" dur="1000" fill="hold"/>
                                        <p:tgtEl>
                                          <p:spTgt spid="45"/>
                                        </p:tgtEl>
                                        <p:attrNameLst>
                                          <p:attrName>ppt_x</p:attrName>
                                          <p:attrName>ppt_y</p:attrName>
                                        </p:attrNameLst>
                                      </p:cBhvr>
                                      <p:rCtr x="-1445" y="10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animBg="1"/>
      <p:bldP spid="4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6</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stretch>
                <a:fillRect/>
              </a:stretch>
            </p:blipFill>
            <p:spPr>
              <a:xfrm>
                <a:off x="3247845" y="3726034"/>
                <a:ext cx="642636" cy="640080"/>
              </a:xfrm>
              <a:prstGeom prst="rect">
                <a:avLst/>
              </a:prstGeom>
              <a:ln>
                <a:noFill/>
              </a:ln>
            </p:spPr>
          </p:pic>
        </p:grpSp>
      </p:grpSp>
      <p:sp>
        <p:nvSpPr>
          <p:cNvPr id="27" name="Thought Bubble: Cloud 26">
            <a:extLst>
              <a:ext uri="{FF2B5EF4-FFF2-40B4-BE49-F238E27FC236}">
                <a16:creationId xmlns:a16="http://schemas.microsoft.com/office/drawing/2014/main" id="{92C99D75-0C52-4BD8-9CC6-1628EB4D3952}"/>
              </a:ext>
            </a:extLst>
          </p:cNvPr>
          <p:cNvSpPr/>
          <p:nvPr/>
        </p:nvSpPr>
        <p:spPr>
          <a:xfrm>
            <a:off x="7201132" y="325583"/>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ready to start working on my next bug report.</a:t>
            </a:r>
          </a:p>
        </p:txBody>
      </p:sp>
    </p:spTree>
    <p:extLst>
      <p:ext uri="{BB962C8B-B14F-4D97-AF65-F5344CB8AC3E}">
        <p14:creationId xmlns:p14="http://schemas.microsoft.com/office/powerpoint/2010/main" val="21156536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7</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t>…</a:t>
            </a:r>
            <a:endParaRPr lang="en-CA" dirty="0"/>
          </a:p>
        </p:txBody>
      </p:sp>
    </p:spTree>
    <p:extLst>
      <p:ext uri="{BB962C8B-B14F-4D97-AF65-F5344CB8AC3E}">
        <p14:creationId xmlns:p14="http://schemas.microsoft.com/office/powerpoint/2010/main" val="395244139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8</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solidFill>
                  <a:schemeClr val="bg1">
                    <a:lumMod val="75000"/>
                  </a:schemeClr>
                </a:solidFill>
              </a:rPr>
              <a:t>…</a:t>
            </a:r>
            <a:endParaRPr lang="en-CA" dirty="0">
              <a:solidFill>
                <a:schemeClr val="bg1">
                  <a:lumMod val="75000"/>
                </a:schemeClr>
              </a:solidFill>
            </a:endParaRPr>
          </a:p>
        </p:txBody>
      </p:sp>
      <p:sp>
        <p:nvSpPr>
          <p:cNvPr id="25" name="Thought Bubble: Cloud 24">
            <a:extLst>
              <a:ext uri="{FF2B5EF4-FFF2-40B4-BE49-F238E27FC236}">
                <a16:creationId xmlns:a16="http://schemas.microsoft.com/office/drawing/2014/main" id="{CCE3C558-984F-407F-B429-A9D9D617D7A7}"/>
              </a:ext>
            </a:extLst>
          </p:cNvPr>
          <p:cNvSpPr/>
          <p:nvPr/>
        </p:nvSpPr>
        <p:spPr>
          <a:xfrm>
            <a:off x="7201132" y="334914"/>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done! Let’s push out those changes.</a:t>
            </a:r>
            <a:endParaRPr lang="en-US" sz="1400" dirty="0">
              <a:solidFill>
                <a:schemeClr val="bg1"/>
              </a:solidFill>
            </a:endParaRPr>
          </a:p>
        </p:txBody>
      </p:sp>
    </p:spTree>
    <p:extLst>
      <p:ext uri="{BB962C8B-B14F-4D97-AF65-F5344CB8AC3E}">
        <p14:creationId xmlns:p14="http://schemas.microsoft.com/office/powerpoint/2010/main" val="39395910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8771AF-4448-4B91-8F1D-85D270111B44}"/>
              </a:ext>
            </a:extLst>
          </p:cNvPr>
          <p:cNvSpPr>
            <a:spLocks noGrp="1"/>
          </p:cNvSpPr>
          <p:nvPr>
            <p:ph type="sldNum" sz="quarter" idx="12"/>
          </p:nvPr>
        </p:nvSpPr>
        <p:spPr/>
        <p:txBody>
          <a:bodyPr/>
          <a:lstStyle/>
          <a:p>
            <a:fld id="{096AB1A4-1376-4B7E-84A4-26A90531B500}" type="slidenum">
              <a:rPr lang="en-CA" smtClean="0"/>
              <a:t>9</a:t>
            </a:fld>
            <a:endParaRPr lang="en-CA"/>
          </a:p>
        </p:txBody>
      </p:sp>
      <p:pic>
        <p:nvPicPr>
          <p:cNvPr id="7" name="Graphic 6">
            <a:extLst>
              <a:ext uri="{FF2B5EF4-FFF2-40B4-BE49-F238E27FC236}">
                <a16:creationId xmlns:a16="http://schemas.microsoft.com/office/drawing/2014/main" id="{3654243A-7266-4692-931C-162D1875BF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0867" y="2017656"/>
            <a:ext cx="2210265" cy="2210265"/>
          </a:xfrm>
          <a:prstGeom prst="rect">
            <a:avLst/>
          </a:prstGeom>
        </p:spPr>
      </p:pic>
      <p:grpSp>
        <p:nvGrpSpPr>
          <p:cNvPr id="5" name="Group 4">
            <a:extLst>
              <a:ext uri="{FF2B5EF4-FFF2-40B4-BE49-F238E27FC236}">
                <a16:creationId xmlns:a16="http://schemas.microsoft.com/office/drawing/2014/main" id="{ED508F7A-F20B-4C4C-9E19-72BDED412243}"/>
              </a:ext>
            </a:extLst>
          </p:cNvPr>
          <p:cNvGrpSpPr/>
          <p:nvPr/>
        </p:nvGrpSpPr>
        <p:grpSpPr>
          <a:xfrm>
            <a:off x="2202950" y="2971800"/>
            <a:ext cx="2597498" cy="914400"/>
            <a:chOff x="2145800" y="4637315"/>
            <a:chExt cx="2597498" cy="914400"/>
          </a:xfrm>
        </p:grpSpPr>
        <p:grpSp>
          <p:nvGrpSpPr>
            <p:cNvPr id="35" name="Group 34">
              <a:extLst>
                <a:ext uri="{FF2B5EF4-FFF2-40B4-BE49-F238E27FC236}">
                  <a16:creationId xmlns:a16="http://schemas.microsoft.com/office/drawing/2014/main" id="{6794385B-5E80-43BD-BA9E-B4CC804D6094}"/>
                </a:ext>
              </a:extLst>
            </p:cNvPr>
            <p:cNvGrpSpPr/>
            <p:nvPr/>
          </p:nvGrpSpPr>
          <p:grpSpPr>
            <a:xfrm>
              <a:off x="2145800" y="4637315"/>
              <a:ext cx="914400" cy="914400"/>
              <a:chOff x="1274561" y="2359279"/>
              <a:chExt cx="914400" cy="914400"/>
            </a:xfrm>
          </p:grpSpPr>
          <p:sp>
            <p:nvSpPr>
              <p:cNvPr id="36" name="Oval 35">
                <a:extLst>
                  <a:ext uri="{FF2B5EF4-FFF2-40B4-BE49-F238E27FC236}">
                    <a16:creationId xmlns:a16="http://schemas.microsoft.com/office/drawing/2014/main" id="{F6AE42C5-18ED-44C3-A541-69DAC094CE2D}"/>
                  </a:ext>
                </a:extLst>
              </p:cNvPr>
              <p:cNvSpPr/>
              <p:nvPr/>
            </p:nvSpPr>
            <p:spPr>
              <a:xfrm>
                <a:off x="1274561" y="2359279"/>
                <a:ext cx="914400" cy="914400"/>
              </a:xfrm>
              <a:prstGeom prst="ellipse">
                <a:avLst/>
              </a:prstGeom>
              <a:blipFill dpi="0" rotWithShape="1">
                <a:blip r:embed="rId5">
                  <a:alphaModFix amt="15000"/>
                </a:blip>
                <a:srcRect/>
                <a:stretch>
                  <a:fillRect/>
                </a:stretch>
              </a:blipFill>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62B7499F-E68D-4357-AB6E-C8EB75CAD13C}"/>
                  </a:ext>
                </a:extLst>
              </p:cNvPr>
              <p:cNvPicPr>
                <a:picLocks noChangeAspect="1"/>
              </p:cNvPicPr>
              <p:nvPr/>
            </p:nvPicPr>
            <p:blipFill rotWithShape="1">
              <a:blip r:embed="rId6">
                <a:duotone>
                  <a:schemeClr val="bg2">
                    <a:shade val="45000"/>
                    <a:satMod val="135000"/>
                  </a:schemeClr>
                  <a:prstClr val="white"/>
                </a:duotone>
              </a:blip>
              <a:srcRect r="58729"/>
              <a:stretch/>
            </p:blipFill>
            <p:spPr>
              <a:xfrm>
                <a:off x="1366709" y="2550112"/>
                <a:ext cx="730105" cy="412187"/>
              </a:xfrm>
              <a:prstGeom prst="rect">
                <a:avLst/>
              </a:prstGeom>
              <a:noFill/>
              <a:ln>
                <a:noFill/>
              </a:ln>
            </p:spPr>
          </p:pic>
        </p:grpSp>
        <p:cxnSp>
          <p:nvCxnSpPr>
            <p:cNvPr id="38" name="Straight Arrow Connector 37">
              <a:extLst>
                <a:ext uri="{FF2B5EF4-FFF2-40B4-BE49-F238E27FC236}">
                  <a16:creationId xmlns:a16="http://schemas.microsoft.com/office/drawing/2014/main" id="{DBDBB825-FB40-4221-AA15-F9A36721FCE0}"/>
                </a:ext>
              </a:extLst>
            </p:cNvPr>
            <p:cNvCxnSpPr>
              <a:cxnSpLocks/>
              <a:endCxn id="36" idx="6"/>
            </p:cNvCxnSpPr>
            <p:nvPr/>
          </p:nvCxnSpPr>
          <p:spPr>
            <a:xfrm flipH="1">
              <a:off x="3060200" y="5094515"/>
              <a:ext cx="1683098" cy="0"/>
            </a:xfrm>
            <a:prstGeom prst="straightConnector1">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C0BE13EC-AB81-40F8-BB77-477247AB8FDD}"/>
              </a:ext>
            </a:extLst>
          </p:cNvPr>
          <p:cNvGrpSpPr/>
          <p:nvPr/>
        </p:nvGrpSpPr>
        <p:grpSpPr>
          <a:xfrm>
            <a:off x="2956166" y="3952326"/>
            <a:ext cx="1925925" cy="1344452"/>
            <a:chOff x="2956166" y="3952326"/>
            <a:chExt cx="1925925" cy="1344452"/>
          </a:xfrm>
        </p:grpSpPr>
        <p:sp>
          <p:nvSpPr>
            <p:cNvPr id="41" name="Oval 40">
              <a:extLst>
                <a:ext uri="{FF2B5EF4-FFF2-40B4-BE49-F238E27FC236}">
                  <a16:creationId xmlns:a16="http://schemas.microsoft.com/office/drawing/2014/main" id="{1CF7458B-88D2-41E6-9428-40393BC2A787}"/>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3" name="Straight Arrow Connector 42">
              <a:extLst>
                <a:ext uri="{FF2B5EF4-FFF2-40B4-BE49-F238E27FC236}">
                  <a16:creationId xmlns:a16="http://schemas.microsoft.com/office/drawing/2014/main" id="{35B4D60C-C653-4C9B-8C7F-0D1C87BC1C6B}"/>
                </a:ext>
              </a:extLst>
            </p:cNvPr>
            <p:cNvCxnSpPr>
              <a:cxnSpLocks/>
              <a:endCxn id="41" idx="7"/>
            </p:cNvCxnSpPr>
            <p:nvPr/>
          </p:nvCxnSpPr>
          <p:spPr>
            <a:xfrm flipH="1">
              <a:off x="3736655" y="3952326"/>
              <a:ext cx="1145436" cy="563963"/>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22" name="Picture 21">
            <a:extLst>
              <a:ext uri="{FF2B5EF4-FFF2-40B4-BE49-F238E27FC236}">
                <a16:creationId xmlns:a16="http://schemas.microsoft.com/office/drawing/2014/main" id="{627F3A1F-30F3-44DC-BD96-B61F7E38205A}"/>
              </a:ext>
            </a:extLst>
          </p:cNvPr>
          <p:cNvPicPr>
            <a:picLocks noChangeAspect="1"/>
          </p:cNvPicPr>
          <p:nvPr/>
        </p:nvPicPr>
        <p:blipFill>
          <a:blip r:embed="rId8">
            <a:duotone>
              <a:schemeClr val="accent3">
                <a:shade val="45000"/>
                <a:satMod val="135000"/>
              </a:schemeClr>
              <a:prstClr val="white"/>
            </a:duotone>
          </a:blip>
          <a:stretch>
            <a:fillRect/>
          </a:stretch>
        </p:blipFill>
        <p:spPr>
          <a:xfrm>
            <a:off x="3089771" y="4528862"/>
            <a:ext cx="640080" cy="640080"/>
          </a:xfrm>
          <a:prstGeom prst="rect">
            <a:avLst/>
          </a:prstGeom>
          <a:ln>
            <a:noFill/>
          </a:ln>
        </p:spPr>
      </p:pic>
      <p:grpSp>
        <p:nvGrpSpPr>
          <p:cNvPr id="2" name="Group 1">
            <a:extLst>
              <a:ext uri="{FF2B5EF4-FFF2-40B4-BE49-F238E27FC236}">
                <a16:creationId xmlns:a16="http://schemas.microsoft.com/office/drawing/2014/main" id="{4D87DA52-823D-44DE-8C53-D18BCF270CF7}"/>
              </a:ext>
            </a:extLst>
          </p:cNvPr>
          <p:cNvGrpSpPr/>
          <p:nvPr/>
        </p:nvGrpSpPr>
        <p:grpSpPr>
          <a:xfrm>
            <a:off x="4533667" y="4382378"/>
            <a:ext cx="914400" cy="1534640"/>
            <a:chOff x="4533667" y="4382378"/>
            <a:chExt cx="914400" cy="1534640"/>
          </a:xfrm>
        </p:grpSpPr>
        <p:cxnSp>
          <p:nvCxnSpPr>
            <p:cNvPr id="28" name="Straight Arrow Connector 27">
              <a:extLst>
                <a:ext uri="{FF2B5EF4-FFF2-40B4-BE49-F238E27FC236}">
                  <a16:creationId xmlns:a16="http://schemas.microsoft.com/office/drawing/2014/main" id="{7032CC26-8482-4C5E-9B7D-12BEE188D824}"/>
                </a:ext>
              </a:extLst>
            </p:cNvPr>
            <p:cNvCxnSpPr>
              <a:cxnSpLocks/>
              <a:endCxn id="31" idx="0"/>
            </p:cNvCxnSpPr>
            <p:nvPr/>
          </p:nvCxnSpPr>
          <p:spPr>
            <a:xfrm flipH="1">
              <a:off x="4990867" y="4382378"/>
              <a:ext cx="338370" cy="620240"/>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28FFFC99-A0DF-498D-996C-0E54E98662FE}"/>
                </a:ext>
              </a:extLst>
            </p:cNvPr>
            <p:cNvGrpSpPr/>
            <p:nvPr/>
          </p:nvGrpSpPr>
          <p:grpSpPr>
            <a:xfrm>
              <a:off x="4533667" y="5002618"/>
              <a:ext cx="914400" cy="914400"/>
              <a:chOff x="3151825" y="3608630"/>
              <a:chExt cx="914400" cy="914400"/>
            </a:xfrm>
          </p:grpSpPr>
          <p:sp>
            <p:nvSpPr>
              <p:cNvPr id="31" name="Oval 30">
                <a:extLst>
                  <a:ext uri="{FF2B5EF4-FFF2-40B4-BE49-F238E27FC236}">
                    <a16:creationId xmlns:a16="http://schemas.microsoft.com/office/drawing/2014/main" id="{56321A5D-08EB-497F-A8BE-19C98B0766C8}"/>
                  </a:ext>
                </a:extLst>
              </p:cNvPr>
              <p:cNvSpPr/>
              <p:nvPr/>
            </p:nvSpPr>
            <p:spPr>
              <a:xfrm>
                <a:off x="3151825" y="3608630"/>
                <a:ext cx="914400" cy="914400"/>
              </a:xfrm>
              <a:prstGeom prst="ellipse">
                <a:avLst/>
              </a:prstGeom>
              <a:no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E585DE9-1611-4B8E-9E65-F3D1B3B4372A}"/>
                  </a:ext>
                </a:extLst>
              </p:cNvPr>
              <p:cNvPicPr>
                <a:picLocks noChangeAspect="1"/>
              </p:cNvPicPr>
              <p:nvPr/>
            </p:nvPicPr>
            <p:blipFill>
              <a:blip r:embed="rId9">
                <a:duotone>
                  <a:schemeClr val="bg2">
                    <a:shade val="45000"/>
                    <a:satMod val="135000"/>
                  </a:schemeClr>
                  <a:prstClr val="white"/>
                </a:duotone>
              </a:blip>
              <a:stretch>
                <a:fillRect/>
              </a:stretch>
            </p:blipFill>
            <p:spPr>
              <a:xfrm>
                <a:off x="3247845" y="3726034"/>
                <a:ext cx="642636" cy="640080"/>
              </a:xfrm>
              <a:prstGeom prst="rect">
                <a:avLst/>
              </a:prstGeom>
              <a:ln>
                <a:noFill/>
              </a:ln>
            </p:spPr>
          </p:pic>
        </p:grpSp>
      </p:grpSp>
      <p:sp>
        <p:nvSpPr>
          <p:cNvPr id="3" name="TextBox 2">
            <a:extLst>
              <a:ext uri="{FF2B5EF4-FFF2-40B4-BE49-F238E27FC236}">
                <a16:creationId xmlns:a16="http://schemas.microsoft.com/office/drawing/2014/main" id="{FB1DBBB1-DCC1-4E10-AC9C-2CEAE553EB73}"/>
              </a:ext>
            </a:extLst>
          </p:cNvPr>
          <p:cNvSpPr txBox="1"/>
          <p:nvPr/>
        </p:nvSpPr>
        <p:spPr>
          <a:xfrm>
            <a:off x="5762354" y="5002618"/>
            <a:ext cx="697627" cy="707886"/>
          </a:xfrm>
          <a:prstGeom prst="rect">
            <a:avLst/>
          </a:prstGeom>
          <a:noFill/>
        </p:spPr>
        <p:txBody>
          <a:bodyPr wrap="none" rtlCol="0">
            <a:spAutoFit/>
          </a:bodyPr>
          <a:lstStyle/>
          <a:p>
            <a:r>
              <a:rPr lang="en-CA" sz="4000" dirty="0">
                <a:solidFill>
                  <a:schemeClr val="bg1">
                    <a:lumMod val="75000"/>
                  </a:schemeClr>
                </a:solidFill>
              </a:rPr>
              <a:t>…</a:t>
            </a:r>
            <a:endParaRPr lang="en-CA" dirty="0">
              <a:solidFill>
                <a:schemeClr val="bg1">
                  <a:lumMod val="75000"/>
                </a:schemeClr>
              </a:solidFill>
            </a:endParaRPr>
          </a:p>
        </p:txBody>
      </p:sp>
      <p:grpSp>
        <p:nvGrpSpPr>
          <p:cNvPr id="34" name="Group 33">
            <a:extLst>
              <a:ext uri="{FF2B5EF4-FFF2-40B4-BE49-F238E27FC236}">
                <a16:creationId xmlns:a16="http://schemas.microsoft.com/office/drawing/2014/main" id="{EEB3EF34-001C-4980-B355-7A4FEDDD9340}"/>
              </a:ext>
            </a:extLst>
          </p:cNvPr>
          <p:cNvGrpSpPr/>
          <p:nvPr/>
        </p:nvGrpSpPr>
        <p:grpSpPr>
          <a:xfrm>
            <a:off x="6568368" y="4382378"/>
            <a:ext cx="914400" cy="1539526"/>
            <a:chOff x="2956166" y="3757252"/>
            <a:chExt cx="914400" cy="1539526"/>
          </a:xfrm>
        </p:grpSpPr>
        <p:sp>
          <p:nvSpPr>
            <p:cNvPr id="39" name="Oval 38">
              <a:extLst>
                <a:ext uri="{FF2B5EF4-FFF2-40B4-BE49-F238E27FC236}">
                  <a16:creationId xmlns:a16="http://schemas.microsoft.com/office/drawing/2014/main" id="{CC184784-64BC-4E1D-84FD-4964FF83AB0D}"/>
                </a:ext>
              </a:extLst>
            </p:cNvPr>
            <p:cNvSpPr/>
            <p:nvPr/>
          </p:nvSpPr>
          <p:spPr>
            <a:xfrm>
              <a:off x="2956166" y="4382378"/>
              <a:ext cx="914400" cy="914400"/>
            </a:xfrm>
            <a:prstGeom prst="ellipse">
              <a:avLst/>
            </a:prstGeom>
            <a:blipFill dpi="0" rotWithShape="1">
              <a:blip r:embed="rId7"/>
              <a:srcRect/>
              <a:stretch>
                <a:fillRect l="-46000" t="-17000" r="-45000" b="-17000"/>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0" name="Straight Arrow Connector 39">
              <a:extLst>
                <a:ext uri="{FF2B5EF4-FFF2-40B4-BE49-F238E27FC236}">
                  <a16:creationId xmlns:a16="http://schemas.microsoft.com/office/drawing/2014/main" id="{CDE005D6-5965-496D-9863-30FA3A55CC86}"/>
                </a:ext>
              </a:extLst>
            </p:cNvPr>
            <p:cNvCxnSpPr>
              <a:cxnSpLocks/>
              <a:endCxn id="39" idx="0"/>
            </p:cNvCxnSpPr>
            <p:nvPr/>
          </p:nvCxnSpPr>
          <p:spPr>
            <a:xfrm>
              <a:off x="3241180" y="3757252"/>
              <a:ext cx="172186" cy="625126"/>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42" name="Rectangle: Rounded Corners 41">
            <a:extLst>
              <a:ext uri="{FF2B5EF4-FFF2-40B4-BE49-F238E27FC236}">
                <a16:creationId xmlns:a16="http://schemas.microsoft.com/office/drawing/2014/main" id="{A93F8C9A-0D38-4EFF-A717-FBBD343419AF}"/>
              </a:ext>
            </a:extLst>
          </p:cNvPr>
          <p:cNvSpPr/>
          <p:nvPr/>
        </p:nvSpPr>
        <p:spPr>
          <a:xfrm>
            <a:off x="4166018" y="3652144"/>
            <a:ext cx="3852415"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commit -m “???”</a:t>
            </a:r>
          </a:p>
        </p:txBody>
      </p:sp>
      <p:grpSp>
        <p:nvGrpSpPr>
          <p:cNvPr id="44" name="Group 43">
            <a:extLst>
              <a:ext uri="{FF2B5EF4-FFF2-40B4-BE49-F238E27FC236}">
                <a16:creationId xmlns:a16="http://schemas.microsoft.com/office/drawing/2014/main" id="{A6678A21-FDE9-422A-8953-B64D120F7CCD}"/>
              </a:ext>
            </a:extLst>
          </p:cNvPr>
          <p:cNvGrpSpPr/>
          <p:nvPr/>
        </p:nvGrpSpPr>
        <p:grpSpPr>
          <a:xfrm>
            <a:off x="6577504" y="4377492"/>
            <a:ext cx="914400" cy="1539526"/>
            <a:chOff x="2956166" y="3757252"/>
            <a:chExt cx="914400" cy="1539526"/>
          </a:xfrm>
        </p:grpSpPr>
        <p:sp>
          <p:nvSpPr>
            <p:cNvPr id="45" name="Oval 44">
              <a:extLst>
                <a:ext uri="{FF2B5EF4-FFF2-40B4-BE49-F238E27FC236}">
                  <a16:creationId xmlns:a16="http://schemas.microsoft.com/office/drawing/2014/main" id="{C2BAA6D9-2E84-4E0E-BCF9-2069D66C4E81}"/>
                </a:ext>
              </a:extLst>
            </p:cNvPr>
            <p:cNvSpPr/>
            <p:nvPr/>
          </p:nvSpPr>
          <p:spPr>
            <a:xfrm>
              <a:off x="2956166" y="4382378"/>
              <a:ext cx="914400" cy="914400"/>
            </a:xfrm>
            <a:prstGeom prst="ellipse">
              <a:avLst/>
            </a:prstGeom>
            <a:blipFill dpi="0" rotWithShape="1">
              <a:blip r:embed="rId7">
                <a:alphaModFix amt="15000"/>
              </a:blip>
              <a:srcRect/>
              <a:stretch>
                <a:fillRect l="-46000" t="-17000" r="-45000" b="-17000"/>
              </a:stretch>
            </a:blipFill>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5AB73970-2BF5-49BC-99A9-B2B1956C59B2}"/>
                </a:ext>
              </a:extLst>
            </p:cNvPr>
            <p:cNvCxnSpPr>
              <a:cxnSpLocks/>
              <a:endCxn id="45" idx="0"/>
            </p:cNvCxnSpPr>
            <p:nvPr/>
          </p:nvCxnSpPr>
          <p:spPr>
            <a:xfrm>
              <a:off x="3241180" y="3757252"/>
              <a:ext cx="172186" cy="625126"/>
            </a:xfrm>
            <a:prstGeom prst="straightConnector1">
              <a:avLst/>
            </a:prstGeom>
            <a:ln>
              <a:solidFill>
                <a:schemeClr val="bg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CAE15594-2B68-4C77-BE44-D9765A32A87E}"/>
              </a:ext>
            </a:extLst>
          </p:cNvPr>
          <p:cNvGrpSpPr/>
          <p:nvPr/>
        </p:nvGrpSpPr>
        <p:grpSpPr>
          <a:xfrm>
            <a:off x="2194446" y="2971485"/>
            <a:ext cx="2597498" cy="914400"/>
            <a:chOff x="2208326" y="2971800"/>
            <a:chExt cx="2597498" cy="914400"/>
          </a:xfrm>
        </p:grpSpPr>
        <p:cxnSp>
          <p:nvCxnSpPr>
            <p:cNvPr id="47" name="Straight Arrow Connector 46">
              <a:extLst>
                <a:ext uri="{FF2B5EF4-FFF2-40B4-BE49-F238E27FC236}">
                  <a16:creationId xmlns:a16="http://schemas.microsoft.com/office/drawing/2014/main" id="{A2686A14-F3B3-4E04-A566-74BC1B7C59EA}"/>
                </a:ext>
              </a:extLst>
            </p:cNvPr>
            <p:cNvCxnSpPr>
              <a:cxnSpLocks/>
            </p:cNvCxnSpPr>
            <p:nvPr/>
          </p:nvCxnSpPr>
          <p:spPr>
            <a:xfrm flipH="1">
              <a:off x="3122726" y="3429000"/>
              <a:ext cx="1683098" cy="0"/>
            </a:xfrm>
            <a:prstGeom prst="straightConnector1">
              <a:avLst/>
            </a:prstGeom>
            <a:ln>
              <a:solidFill>
                <a:srgbClr val="2D4558"/>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B3362D64-C280-490D-9E25-3DB4F504F1C0}"/>
                </a:ext>
              </a:extLst>
            </p:cNvPr>
            <p:cNvGrpSpPr/>
            <p:nvPr/>
          </p:nvGrpSpPr>
          <p:grpSpPr>
            <a:xfrm>
              <a:off x="2208326" y="2971800"/>
              <a:ext cx="914400" cy="914400"/>
              <a:chOff x="2300474" y="4474828"/>
              <a:chExt cx="914400" cy="914400"/>
            </a:xfrm>
          </p:grpSpPr>
          <p:sp>
            <p:nvSpPr>
              <p:cNvPr id="49" name="Oval 48">
                <a:extLst>
                  <a:ext uri="{FF2B5EF4-FFF2-40B4-BE49-F238E27FC236}">
                    <a16:creationId xmlns:a16="http://schemas.microsoft.com/office/drawing/2014/main" id="{FA1ED11A-F6EC-48AC-BF2F-5CA8477165F3}"/>
                  </a:ext>
                </a:extLst>
              </p:cNvPr>
              <p:cNvSpPr/>
              <p:nvPr/>
            </p:nvSpPr>
            <p:spPr>
              <a:xfrm>
                <a:off x="2300474" y="4474828"/>
                <a:ext cx="914400" cy="914400"/>
              </a:xfrm>
              <a:prstGeom prst="ellipse">
                <a:avLst/>
              </a:prstGeom>
              <a:blipFill dpi="0" rotWithShape="1">
                <a:blip r:embed="rId5">
                  <a:alphaModFix amt="15000"/>
                </a:blip>
                <a:srcRect/>
                <a:stretch>
                  <a:fillRect/>
                </a:stretch>
              </a:blipFill>
              <a:ln>
                <a:solidFill>
                  <a:srgbClr val="2D455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0" name="Picture 49">
                <a:extLst>
                  <a:ext uri="{FF2B5EF4-FFF2-40B4-BE49-F238E27FC236}">
                    <a16:creationId xmlns:a16="http://schemas.microsoft.com/office/drawing/2014/main" id="{AFAA4C09-13CD-49F4-9D63-3FDA3688ED38}"/>
                  </a:ext>
                </a:extLst>
              </p:cNvPr>
              <p:cNvPicPr>
                <a:picLocks noChangeAspect="1"/>
              </p:cNvPicPr>
              <p:nvPr/>
            </p:nvPicPr>
            <p:blipFill rotWithShape="1">
              <a:blip r:embed="rId6"/>
              <a:srcRect r="58729"/>
              <a:stretch/>
            </p:blipFill>
            <p:spPr>
              <a:xfrm>
                <a:off x="2392621" y="4663362"/>
                <a:ext cx="730105" cy="412187"/>
              </a:xfrm>
              <a:prstGeom prst="rect">
                <a:avLst/>
              </a:prstGeom>
              <a:noFill/>
            </p:spPr>
          </p:pic>
        </p:grpSp>
      </p:grpSp>
      <p:sp>
        <p:nvSpPr>
          <p:cNvPr id="51" name="Rectangle: Rounded Corners 50">
            <a:extLst>
              <a:ext uri="{FF2B5EF4-FFF2-40B4-BE49-F238E27FC236}">
                <a16:creationId xmlns:a16="http://schemas.microsoft.com/office/drawing/2014/main" id="{68D9E6F1-9DB9-4618-846A-CE05531803BA}"/>
              </a:ext>
            </a:extLst>
          </p:cNvPr>
          <p:cNvSpPr/>
          <p:nvPr/>
        </p:nvSpPr>
        <p:spPr>
          <a:xfrm>
            <a:off x="4147989" y="3644638"/>
            <a:ext cx="3852415"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commit -m “closes #37”</a:t>
            </a:r>
          </a:p>
        </p:txBody>
      </p:sp>
      <p:sp>
        <p:nvSpPr>
          <p:cNvPr id="52" name="Rectangle: Rounded Corners 51">
            <a:extLst>
              <a:ext uri="{FF2B5EF4-FFF2-40B4-BE49-F238E27FC236}">
                <a16:creationId xmlns:a16="http://schemas.microsoft.com/office/drawing/2014/main" id="{5C6B5F5F-E512-4257-BDE3-B0A0144A9F74}"/>
              </a:ext>
            </a:extLst>
          </p:cNvPr>
          <p:cNvSpPr/>
          <p:nvPr/>
        </p:nvSpPr>
        <p:spPr>
          <a:xfrm>
            <a:off x="5321756" y="3644637"/>
            <a:ext cx="1548927"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pull</a:t>
            </a:r>
          </a:p>
        </p:txBody>
      </p:sp>
      <p:sp>
        <p:nvSpPr>
          <p:cNvPr id="53" name="Rectangle: Rounded Corners 52">
            <a:extLst>
              <a:ext uri="{FF2B5EF4-FFF2-40B4-BE49-F238E27FC236}">
                <a16:creationId xmlns:a16="http://schemas.microsoft.com/office/drawing/2014/main" id="{73A51917-E659-4045-B734-FD3ED8579D43}"/>
              </a:ext>
            </a:extLst>
          </p:cNvPr>
          <p:cNvSpPr/>
          <p:nvPr/>
        </p:nvSpPr>
        <p:spPr>
          <a:xfrm>
            <a:off x="5319906" y="3642401"/>
            <a:ext cx="1548927"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push</a:t>
            </a:r>
          </a:p>
        </p:txBody>
      </p:sp>
      <p:sp>
        <p:nvSpPr>
          <p:cNvPr id="54" name="Rectangle: Rounded Corners 53">
            <a:extLst>
              <a:ext uri="{FF2B5EF4-FFF2-40B4-BE49-F238E27FC236}">
                <a16:creationId xmlns:a16="http://schemas.microsoft.com/office/drawing/2014/main" id="{CD8A9090-B340-4AF0-8418-230108CC5C35}"/>
              </a:ext>
            </a:extLst>
          </p:cNvPr>
          <p:cNvSpPr/>
          <p:nvPr/>
        </p:nvSpPr>
        <p:spPr>
          <a:xfrm>
            <a:off x="5202027" y="3652144"/>
            <a:ext cx="1780398" cy="342793"/>
          </a:xfrm>
          <a:prstGeom prst="roundRect">
            <a:avLst/>
          </a:prstGeom>
          <a:solidFill>
            <a:srgbClr val="2D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rPr>
              <a:t>&gt; git add -A</a:t>
            </a:r>
          </a:p>
        </p:txBody>
      </p:sp>
      <p:sp>
        <p:nvSpPr>
          <p:cNvPr id="55" name="Thought Bubble: Cloud 54">
            <a:extLst>
              <a:ext uri="{FF2B5EF4-FFF2-40B4-BE49-F238E27FC236}">
                <a16:creationId xmlns:a16="http://schemas.microsoft.com/office/drawing/2014/main" id="{2EC206CF-CFA0-4188-82F1-1C0C6C024146}"/>
              </a:ext>
            </a:extLst>
          </p:cNvPr>
          <p:cNvSpPr/>
          <p:nvPr/>
        </p:nvSpPr>
        <p:spPr>
          <a:xfrm>
            <a:off x="7201132" y="334914"/>
            <a:ext cx="3494546" cy="2024774"/>
          </a:xfrm>
          <a:prstGeom prst="cloudCallout">
            <a:avLst>
              <a:gd name="adj1" fmla="val -53143"/>
              <a:gd name="adj2" fmla="val 58798"/>
            </a:avLst>
          </a:prstGeom>
          <a:solidFill>
            <a:srgbClr val="2D45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I’m done! Let’s push out those changes.</a:t>
            </a:r>
            <a:endParaRPr lang="en-US" sz="1400" dirty="0">
              <a:solidFill>
                <a:schemeClr val="bg1"/>
              </a:solidFill>
            </a:endParaRPr>
          </a:p>
        </p:txBody>
      </p:sp>
    </p:spTree>
    <p:extLst>
      <p:ext uri="{BB962C8B-B14F-4D97-AF65-F5344CB8AC3E}">
        <p14:creationId xmlns:p14="http://schemas.microsoft.com/office/powerpoint/2010/main" val="195472398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0.00104 0.03472 L 0.19518 0.13333 " pathEditMode="relative" rAng="0" ptsTypes="AA">
                                      <p:cBhvr>
                                        <p:cTn id="13" dur="500" fill="hold"/>
                                        <p:tgtEl>
                                          <p:spTgt spid="54"/>
                                        </p:tgtEl>
                                        <p:attrNameLst>
                                          <p:attrName>ppt_x</p:attrName>
                                          <p:attrName>ppt_y</p:attrName>
                                        </p:attrNameLst>
                                      </p:cBhvr>
                                      <p:rCtr x="9805" y="4931"/>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3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xit"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2.91667E-6 -1.48148E-6 L 0.28203 0.20255 " pathEditMode="relative" rAng="0" ptsTypes="AA">
                                      <p:cBhvr>
                                        <p:cTn id="47" dur="500" fill="hold"/>
                                        <p:tgtEl>
                                          <p:spTgt spid="51"/>
                                        </p:tgtEl>
                                        <p:attrNameLst>
                                          <p:attrName>ppt_x</p:attrName>
                                          <p:attrName>ppt_y</p:attrName>
                                        </p:attrNameLst>
                                      </p:cBhvr>
                                      <p:rCtr x="14102" y="10116"/>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par>
                          <p:cTn id="52" fill="hold">
                            <p:stCondLst>
                              <p:cond delay="0"/>
                            </p:stCondLst>
                            <p:childTnLst>
                              <p:par>
                                <p:cTn id="53" presetID="42" presetClass="path" presetSubtype="0" accel="50000" decel="50000" fill="hold" grpId="1" nodeType="afterEffect">
                                  <p:stCondLst>
                                    <p:cond delay="0"/>
                                  </p:stCondLst>
                                  <p:childTnLst>
                                    <p:animMotion origin="layout" path="M 0 -1.48148E-6 L 0.18464 0.27616 " pathEditMode="relative" rAng="0" ptsTypes="AA">
                                      <p:cBhvr>
                                        <p:cTn id="54" dur="500" fill="hold"/>
                                        <p:tgtEl>
                                          <p:spTgt spid="52"/>
                                        </p:tgtEl>
                                        <p:attrNameLst>
                                          <p:attrName>ppt_x</p:attrName>
                                          <p:attrName>ppt_y</p:attrName>
                                        </p:attrNameLst>
                                      </p:cBhvr>
                                      <p:rCtr x="9232" y="13796"/>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childTnLst>
                          </p:cTn>
                        </p:par>
                        <p:par>
                          <p:cTn id="59" fill="hold">
                            <p:stCondLst>
                              <p:cond delay="0"/>
                            </p:stCondLst>
                            <p:childTnLst>
                              <p:par>
                                <p:cTn id="60" presetID="42" presetClass="path" presetSubtype="0" accel="50000" decel="50000" fill="hold" grpId="1" nodeType="afterEffect">
                                  <p:stCondLst>
                                    <p:cond delay="0"/>
                                  </p:stCondLst>
                                  <p:childTnLst>
                                    <p:animMotion origin="layout" path="M 2.08333E-7 1.48148E-6 L 0.18477 0.34768 " pathEditMode="relative" rAng="0" ptsTypes="AA">
                                      <p:cBhvr>
                                        <p:cTn id="61" dur="500" fill="hold"/>
                                        <p:tgtEl>
                                          <p:spTgt spid="53"/>
                                        </p:tgtEl>
                                        <p:attrNameLst>
                                          <p:attrName>ppt_x</p:attrName>
                                          <p:attrName>ppt_y</p:attrName>
                                        </p:attrNameLst>
                                      </p:cBhvr>
                                      <p:rCtr x="9232" y="1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51" grpId="0" animBg="1"/>
      <p:bldP spid="51" grpId="1" animBg="1"/>
      <p:bldP spid="52" grpId="0" animBg="1"/>
      <p:bldP spid="52" grpId="1" animBg="1"/>
      <p:bldP spid="53" grpId="0" animBg="1"/>
      <p:bldP spid="53" grpId="1" animBg="1"/>
      <p:bldP spid="54" grpId="0" animBg="1"/>
      <p:bldP spid="5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6869</TotalTime>
  <Words>4322</Words>
  <Application>Microsoft Office PowerPoint</Application>
  <PresentationFormat>Widescreen</PresentationFormat>
  <Paragraphs>520</Paragraphs>
  <Slides>37</Slides>
  <Notes>37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Calibri</vt:lpstr>
      <vt:lpstr>Cambria Math</vt:lpstr>
      <vt:lpstr>Consolas</vt:lpstr>
      <vt:lpstr>Courier New</vt:lpstr>
      <vt:lpstr>Office Theme</vt:lpstr>
      <vt:lpstr>PowerPoint Presentation</vt:lpstr>
      <vt:lpstr>Patch Workflow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Assisted Patch Workflow</vt:lpstr>
      <vt:lpstr>PowerPoint Presentation</vt:lpstr>
      <vt:lpstr>Research Questions</vt:lpstr>
      <vt:lpstr>Implementation</vt:lpstr>
      <vt:lpstr>Implementation</vt:lpstr>
      <vt:lpstr>Implementation</vt:lpstr>
      <vt:lpstr>Evaluation</vt:lpstr>
      <vt:lpstr>Completing Development Tasks With Devy</vt:lpstr>
      <vt:lpstr>Completing Development Tasks With Devy</vt:lpstr>
      <vt:lpstr>Completing Development Tasks With Devy</vt:lpstr>
      <vt:lpstr>Completing Development Tasks With Devy</vt:lpstr>
      <vt:lpstr>Completing Development Tasks With Devy</vt:lpstr>
      <vt:lpstr>Benefits &amp; Use Cases</vt:lpstr>
      <vt:lpstr>Benefits &amp; Use Cases</vt:lpstr>
      <vt:lpstr>Benefits &amp; Use Cases</vt:lpstr>
      <vt:lpstr>Benefits &amp; Use Cases</vt:lpstr>
      <vt:lpstr>Challenges &amp; Future Work</vt:lpstr>
      <vt:lpstr>Challenges &amp; Future Work</vt:lpstr>
      <vt:lpstr>Challenges &amp; Future Work</vt:lpstr>
      <vt:lpstr>Assisted Workflow Summary</vt:lpstr>
      <vt:lpstr>PowerPoint Presentation</vt:lpstr>
      <vt:lpstr>Assisted Workflow Summary</vt:lpstr>
      <vt:lpstr>PowerPoint Presentation</vt:lpstr>
      <vt:lpstr>Technology Probes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Bradley</dc:creator>
  <cp:lastModifiedBy>Nick Bradley</cp:lastModifiedBy>
  <cp:revision>178</cp:revision>
  <dcterms:created xsi:type="dcterms:W3CDTF">2018-05-18T16:19:04Z</dcterms:created>
  <dcterms:modified xsi:type="dcterms:W3CDTF">2018-05-31T00:43:24Z</dcterms:modified>
</cp:coreProperties>
</file>